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slide+xml" PartName="/ppt/slides/slide41.xml"/>
  <Override ContentType="application/vnd.openxmlformats-officedocument.presentationml.slide+xml" PartName="/ppt/slides/slide42.xml"/>
  <Override ContentType="application/vnd.openxmlformats-officedocument.presentationml.slide+xml" PartName="/ppt/slides/slide43.xml"/>
  <Override ContentType="application/vnd.openxmlformats-officedocument.presentationml.slide+xml" PartName="/ppt/slides/slide44.xml"/>
  <Override ContentType="application/vnd.openxmlformats-officedocument.presentationml.slide+xml" PartName="/ppt/slides/slide45.xml"/>
  <Override ContentType="application/vnd.openxmlformats-officedocument.presentationml.slide+xml" PartName="/ppt/slides/slide46.xml"/>
  <Override ContentType="application/vnd.openxmlformats-officedocument.presentationml.slide+xml" PartName="/ppt/slides/slide47.xml"/>
  <Override ContentType="application/vnd.openxmlformats-officedocument.presentationml.slide+xml" PartName="/ppt/slides/slide48.xml"/>
  <Override ContentType="application/vnd.openxmlformats-officedocument.presentationml.slide+xml" PartName="/ppt/slides/slide49.xml"/>
  <Override ContentType="application/vnd.openxmlformats-officedocument.presentationml.slide+xml" PartName="/ppt/slides/slide50.xml"/>
  <Override ContentType="application/vnd.openxmlformats-officedocument.presentationml.slide+xml" PartName="/ppt/slides/slide51.xml"/>
  <Override ContentType="application/vnd.openxmlformats-officedocument.presentationml.slide+xml" PartName="/ppt/slides/slide52.xml"/>
  <Override ContentType="application/vnd.openxmlformats-officedocument.presentationml.slide+xml" PartName="/ppt/slides/slide5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16"/>
    <p:sldId id="257" r:id="rId17"/>
    <p:sldId id="258" r:id="rId18"/>
    <p:sldId id="259" r:id="rId19"/>
    <p:sldId id="260" r:id="rId20"/>
    <p:sldId id="261" r:id="rId21"/>
    <p:sldId id="262" r:id="rId22"/>
    <p:sldId id="263" r:id="rId23"/>
    <p:sldId id="264" r:id="rId24"/>
    <p:sldId id="265" r:id="rId25"/>
    <p:sldId id="266" r:id="rId26"/>
    <p:sldId id="267" r:id="rId27"/>
    <p:sldId id="268" r:id="rId28"/>
    <p:sldId id="269" r:id="rId29"/>
    <p:sldId id="270" r:id="rId30"/>
    <p:sldId id="271" r:id="rId31"/>
    <p:sldId id="272" r:id="rId32"/>
    <p:sldId id="273" r:id="rId33"/>
    <p:sldId id="274" r:id="rId34"/>
    <p:sldId id="275" r:id="rId35"/>
    <p:sldId id="276" r:id="rId36"/>
    <p:sldId id="277" r:id="rId37"/>
    <p:sldId id="278" r:id="rId38"/>
    <p:sldId id="279" r:id="rId39"/>
    <p:sldId id="280" r:id="rId40"/>
    <p:sldId id="281" r:id="rId41"/>
    <p:sldId id="282" r:id="rId42"/>
    <p:sldId id="283" r:id="rId43"/>
    <p:sldId id="284" r:id="rId44"/>
    <p:sldId id="285" r:id="rId45"/>
    <p:sldId id="286" r:id="rId46"/>
    <p:sldId id="287" r:id="rId47"/>
    <p:sldId id="288" r:id="rId48"/>
    <p:sldId id="289" r:id="rId49"/>
    <p:sldId id="290" r:id="rId50"/>
    <p:sldId id="291" r:id="rId51"/>
    <p:sldId id="292" r:id="rId52"/>
    <p:sldId id="293" r:id="rId53"/>
    <p:sldId id="294" r:id="rId54"/>
    <p:sldId id="295" r:id="rId55"/>
    <p:sldId id="296" r:id="rId56"/>
    <p:sldId id="297" r:id="rId57"/>
    <p:sldId id="298" r:id="rId58"/>
    <p:sldId id="299" r:id="rId59"/>
    <p:sldId id="300" r:id="rId60"/>
    <p:sldId id="301" r:id="rId61"/>
    <p:sldId id="302" r:id="rId62"/>
    <p:sldId id="303" r:id="rId63"/>
    <p:sldId id="304" r:id="rId64"/>
    <p:sldId id="305" r:id="rId65"/>
    <p:sldId id="306" r:id="rId66"/>
    <p:sldId id="307" r:id="rId67"/>
    <p:sldId id="308" r:id="rId68"/>
  </p:sldIdLst>
  <p:sldSz cx="18288000" cy="10287000"/>
  <p:notesSz cx="6858000" cy="9144000"/>
  <p:embeddedFontLst>
    <p:embeddedFont>
      <p:font typeface="Nunito" charset="1" panose="00000500000000000000"/>
      <p:regular r:id="rId6"/>
    </p:embeddedFont>
    <p:embeddedFont>
      <p:font typeface="Nunito Bold" charset="1" panose="00000800000000000000"/>
      <p:regular r:id="rId7"/>
    </p:embeddedFont>
    <p:embeddedFont>
      <p:font typeface="Arimo" charset="1" panose="020B0604020202020204"/>
      <p:regular r:id="rId8"/>
    </p:embeddedFont>
    <p:embeddedFont>
      <p:font typeface="Arimo Bold" charset="1" panose="020B0704020202020204"/>
      <p:regular r:id="rId9"/>
    </p:embeddedFont>
    <p:embeddedFont>
      <p:font typeface="Arimo Italics" charset="1" panose="020B0604020202090204"/>
      <p:regular r:id="rId10"/>
    </p:embeddedFont>
    <p:embeddedFont>
      <p:font typeface="Arimo Bold Italics" charset="1" panose="020B0704020202090204"/>
      <p:regular r:id="rId11"/>
    </p:embeddedFont>
    <p:embeddedFont>
      <p:font typeface="Inter" charset="1" panose="020B0502030000000004"/>
      <p:regular r:id="rId12"/>
    </p:embeddedFont>
    <p:embeddedFont>
      <p:font typeface="Inter Bold" charset="1" panose="020B0802030000000004"/>
      <p:regular r:id="rId13"/>
    </p:embeddedFont>
    <p:embeddedFont>
      <p:font typeface="Inter Italics" charset="1" panose="020B0502030000000004"/>
      <p:regular r:id="rId14"/>
    </p:embeddedFont>
    <p:embeddedFont>
      <p:font typeface="Inter Bold Italics" charset="1" panose="020B0802030000000004"/>
      <p:regular r:id="rId1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slides/slide1.xml" Type="http://schemas.openxmlformats.org/officeDocument/2006/relationships/slide"/><Relationship Id="rId17" Target="slides/slide2.xml" Type="http://schemas.openxmlformats.org/officeDocument/2006/relationships/slide"/><Relationship Id="rId18" Target="slides/slide3.xml" Type="http://schemas.openxmlformats.org/officeDocument/2006/relationships/slide"/><Relationship Id="rId19" Target="slides/slide4.xml" Type="http://schemas.openxmlformats.org/officeDocument/2006/relationships/slide"/><Relationship Id="rId2" Target="presProps.xml" Type="http://schemas.openxmlformats.org/officeDocument/2006/relationships/presProps"/><Relationship Id="rId20" Target="slides/slide5.xml" Type="http://schemas.openxmlformats.org/officeDocument/2006/relationships/slide"/><Relationship Id="rId21" Target="slides/slide6.xml" Type="http://schemas.openxmlformats.org/officeDocument/2006/relationships/slide"/><Relationship Id="rId22" Target="slides/slide7.xml" Type="http://schemas.openxmlformats.org/officeDocument/2006/relationships/slide"/><Relationship Id="rId23" Target="slides/slide8.xml" Type="http://schemas.openxmlformats.org/officeDocument/2006/relationships/slide"/><Relationship Id="rId24" Target="slides/slide9.xml" Type="http://schemas.openxmlformats.org/officeDocument/2006/relationships/slide"/><Relationship Id="rId25" Target="slides/slide10.xml" Type="http://schemas.openxmlformats.org/officeDocument/2006/relationships/slide"/><Relationship Id="rId26" Target="slides/slide11.xml" Type="http://schemas.openxmlformats.org/officeDocument/2006/relationships/slide"/><Relationship Id="rId27" Target="slides/slide12.xml" Type="http://schemas.openxmlformats.org/officeDocument/2006/relationships/slide"/><Relationship Id="rId28" Target="slides/slide13.xml" Type="http://schemas.openxmlformats.org/officeDocument/2006/relationships/slide"/><Relationship Id="rId29" Target="slides/slide14.xml" Type="http://schemas.openxmlformats.org/officeDocument/2006/relationships/slide"/><Relationship Id="rId3" Target="viewProps.xml" Type="http://schemas.openxmlformats.org/officeDocument/2006/relationships/viewProps"/><Relationship Id="rId30" Target="slides/slide15.xml" Type="http://schemas.openxmlformats.org/officeDocument/2006/relationships/slide"/><Relationship Id="rId31" Target="slides/slide16.xml" Type="http://schemas.openxmlformats.org/officeDocument/2006/relationships/slide"/><Relationship Id="rId32" Target="slides/slide17.xml" Type="http://schemas.openxmlformats.org/officeDocument/2006/relationships/slide"/><Relationship Id="rId33" Target="slides/slide18.xml" Type="http://schemas.openxmlformats.org/officeDocument/2006/relationships/slide"/><Relationship Id="rId34" Target="slides/slide19.xml" Type="http://schemas.openxmlformats.org/officeDocument/2006/relationships/slide"/><Relationship Id="rId35" Target="slides/slide20.xml" Type="http://schemas.openxmlformats.org/officeDocument/2006/relationships/slide"/><Relationship Id="rId36" Target="slides/slide21.xml" Type="http://schemas.openxmlformats.org/officeDocument/2006/relationships/slide"/><Relationship Id="rId37" Target="slides/slide22.xml" Type="http://schemas.openxmlformats.org/officeDocument/2006/relationships/slide"/><Relationship Id="rId38" Target="slides/slide23.xml" Type="http://schemas.openxmlformats.org/officeDocument/2006/relationships/slide"/><Relationship Id="rId39" Target="slides/slide24.xml" Type="http://schemas.openxmlformats.org/officeDocument/2006/relationships/slide"/><Relationship Id="rId4" Target="theme/theme1.xml" Type="http://schemas.openxmlformats.org/officeDocument/2006/relationships/theme"/><Relationship Id="rId40" Target="slides/slide25.xml" Type="http://schemas.openxmlformats.org/officeDocument/2006/relationships/slide"/><Relationship Id="rId41" Target="slides/slide26.xml" Type="http://schemas.openxmlformats.org/officeDocument/2006/relationships/slide"/><Relationship Id="rId42" Target="slides/slide27.xml" Type="http://schemas.openxmlformats.org/officeDocument/2006/relationships/slide"/><Relationship Id="rId43" Target="slides/slide28.xml" Type="http://schemas.openxmlformats.org/officeDocument/2006/relationships/slide"/><Relationship Id="rId44" Target="slides/slide29.xml" Type="http://schemas.openxmlformats.org/officeDocument/2006/relationships/slide"/><Relationship Id="rId45" Target="slides/slide30.xml" Type="http://schemas.openxmlformats.org/officeDocument/2006/relationships/slide"/><Relationship Id="rId46" Target="slides/slide31.xml" Type="http://schemas.openxmlformats.org/officeDocument/2006/relationships/slide"/><Relationship Id="rId47" Target="slides/slide32.xml" Type="http://schemas.openxmlformats.org/officeDocument/2006/relationships/slide"/><Relationship Id="rId48" Target="slides/slide33.xml" Type="http://schemas.openxmlformats.org/officeDocument/2006/relationships/slide"/><Relationship Id="rId49" Target="slides/slide34.xml" Type="http://schemas.openxmlformats.org/officeDocument/2006/relationships/slide"/><Relationship Id="rId5" Target="tableStyles.xml" Type="http://schemas.openxmlformats.org/officeDocument/2006/relationships/tableStyles"/><Relationship Id="rId50" Target="slides/slide35.xml" Type="http://schemas.openxmlformats.org/officeDocument/2006/relationships/slide"/><Relationship Id="rId51" Target="slides/slide36.xml" Type="http://schemas.openxmlformats.org/officeDocument/2006/relationships/slide"/><Relationship Id="rId52" Target="slides/slide37.xml" Type="http://schemas.openxmlformats.org/officeDocument/2006/relationships/slide"/><Relationship Id="rId53" Target="slides/slide38.xml" Type="http://schemas.openxmlformats.org/officeDocument/2006/relationships/slide"/><Relationship Id="rId54" Target="slides/slide39.xml" Type="http://schemas.openxmlformats.org/officeDocument/2006/relationships/slide"/><Relationship Id="rId55" Target="slides/slide40.xml" Type="http://schemas.openxmlformats.org/officeDocument/2006/relationships/slide"/><Relationship Id="rId56" Target="slides/slide41.xml" Type="http://schemas.openxmlformats.org/officeDocument/2006/relationships/slide"/><Relationship Id="rId57" Target="slides/slide42.xml" Type="http://schemas.openxmlformats.org/officeDocument/2006/relationships/slide"/><Relationship Id="rId58" Target="slides/slide43.xml" Type="http://schemas.openxmlformats.org/officeDocument/2006/relationships/slide"/><Relationship Id="rId59" Target="slides/slide44.xml" Type="http://schemas.openxmlformats.org/officeDocument/2006/relationships/slide"/><Relationship Id="rId6" Target="fonts/font6.fntdata" Type="http://schemas.openxmlformats.org/officeDocument/2006/relationships/font"/><Relationship Id="rId60" Target="slides/slide45.xml" Type="http://schemas.openxmlformats.org/officeDocument/2006/relationships/slide"/><Relationship Id="rId61" Target="slides/slide46.xml" Type="http://schemas.openxmlformats.org/officeDocument/2006/relationships/slide"/><Relationship Id="rId62" Target="slides/slide47.xml" Type="http://schemas.openxmlformats.org/officeDocument/2006/relationships/slide"/><Relationship Id="rId63" Target="slides/slide48.xml" Type="http://schemas.openxmlformats.org/officeDocument/2006/relationships/slide"/><Relationship Id="rId64" Target="slides/slide49.xml" Type="http://schemas.openxmlformats.org/officeDocument/2006/relationships/slide"/><Relationship Id="rId65" Target="slides/slide50.xml" Type="http://schemas.openxmlformats.org/officeDocument/2006/relationships/slide"/><Relationship Id="rId66" Target="slides/slide51.xml" Type="http://schemas.openxmlformats.org/officeDocument/2006/relationships/slide"/><Relationship Id="rId67" Target="slides/slide52.xml" Type="http://schemas.openxmlformats.org/officeDocument/2006/relationships/slide"/><Relationship Id="rId68" Target="slides/slide53.xml" Type="http://schemas.openxmlformats.org/officeDocument/2006/relationships/slide"/><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5.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6.pn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7.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8.png" Type="http://schemas.openxmlformats.org/officeDocument/2006/relationships/image"/></Relationships>
</file>

<file path=ppt/slides/_rels/slide2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9.png" Type="http://schemas.openxmlformats.org/officeDocument/2006/relationships/image"/></Relationships>
</file>

<file path=ppt/slides/_rels/slide2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20.png" Type="http://schemas.openxmlformats.org/officeDocument/2006/relationships/image"/></Relationships>
</file>

<file path=ppt/slides/_rels/slide2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21.png" Type="http://schemas.openxmlformats.org/officeDocument/2006/relationships/image"/></Relationships>
</file>

<file path=ppt/slides/_rels/slide2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22.png" Type="http://schemas.openxmlformats.org/officeDocument/2006/relationships/image"/></Relationships>
</file>

<file path=ppt/slides/_rels/slide2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23.png" Type="http://schemas.openxmlformats.org/officeDocument/2006/relationships/image"/></Relationships>
</file>

<file path=ppt/slides/_rels/slide2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24.png" Type="http://schemas.openxmlformats.org/officeDocument/2006/relationships/image"/><Relationship Id="rId4" Target="../media/image25.png" Type="http://schemas.openxmlformats.org/officeDocument/2006/relationships/image"/></Relationships>
</file>

<file path=ppt/slides/_rels/slide2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26.png" Type="http://schemas.openxmlformats.org/officeDocument/2006/relationships/image"/><Relationship Id="rId4" Target="../media/image27.png" Type="http://schemas.openxmlformats.org/officeDocument/2006/relationships/image"/></Relationships>
</file>

<file path=ppt/slides/_rels/slide2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28.png" Type="http://schemas.openxmlformats.org/officeDocument/2006/relationships/image"/></Relationships>
</file>

<file path=ppt/slides/_rels/slide2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29.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s>
</file>

<file path=ppt/slides/_rels/slide3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30.png" Type="http://schemas.openxmlformats.org/officeDocument/2006/relationships/image"/></Relationships>
</file>

<file path=ppt/slides/_rels/slide3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31.png" Type="http://schemas.openxmlformats.org/officeDocument/2006/relationships/image"/></Relationships>
</file>

<file path=ppt/slides/_rels/slide3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32.png" Type="http://schemas.openxmlformats.org/officeDocument/2006/relationships/image"/></Relationships>
</file>

<file path=ppt/slides/_rels/slide3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33.png" Type="http://schemas.openxmlformats.org/officeDocument/2006/relationships/image"/></Relationships>
</file>

<file path=ppt/slides/_rels/slide3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34.png" Type="http://schemas.openxmlformats.org/officeDocument/2006/relationships/image"/></Relationships>
</file>

<file path=ppt/slides/_rels/slide3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35.png" Type="http://schemas.openxmlformats.org/officeDocument/2006/relationships/image"/></Relationships>
</file>

<file path=ppt/slides/_rels/slide3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36.png" Type="http://schemas.openxmlformats.org/officeDocument/2006/relationships/image"/></Relationships>
</file>

<file path=ppt/slides/_rels/slide3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37.png" Type="http://schemas.openxmlformats.org/officeDocument/2006/relationships/image"/></Relationships>
</file>

<file path=ppt/slides/_rels/slide3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38.png" Type="http://schemas.openxmlformats.org/officeDocument/2006/relationships/image"/></Relationships>
</file>

<file path=ppt/slides/_rels/slide3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39.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s>
</file>

<file path=ppt/slides/_rels/slide4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40.png" Type="http://schemas.openxmlformats.org/officeDocument/2006/relationships/image"/></Relationships>
</file>

<file path=ppt/slides/_rels/slide4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s>
</file>

<file path=ppt/slides/_rels/slide4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s>
</file>

<file path=ppt/slides/_rels/slide4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41.png" Type="http://schemas.openxmlformats.org/officeDocument/2006/relationships/image"/><Relationship Id="rId4" Target="../media/image42.png" Type="http://schemas.openxmlformats.org/officeDocument/2006/relationships/image"/></Relationships>
</file>

<file path=ppt/slides/_rels/slide4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43.png" Type="http://schemas.openxmlformats.org/officeDocument/2006/relationships/image"/><Relationship Id="rId4" Target="../media/image44.png" Type="http://schemas.openxmlformats.org/officeDocument/2006/relationships/image"/></Relationships>
</file>

<file path=ppt/slides/_rels/slide4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45.png" Type="http://schemas.openxmlformats.org/officeDocument/2006/relationships/image"/><Relationship Id="rId4" Target="../media/image46.png" Type="http://schemas.openxmlformats.org/officeDocument/2006/relationships/image"/></Relationships>
</file>

<file path=ppt/slides/_rels/slide4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47.png" Type="http://schemas.openxmlformats.org/officeDocument/2006/relationships/image"/><Relationship Id="rId4" Target="../media/image48.png" Type="http://schemas.openxmlformats.org/officeDocument/2006/relationships/image"/></Relationships>
</file>

<file path=ppt/slides/_rels/slide4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49.png" Type="http://schemas.openxmlformats.org/officeDocument/2006/relationships/image"/><Relationship Id="rId4" Target="../media/image50.png" Type="http://schemas.openxmlformats.org/officeDocument/2006/relationships/image"/></Relationships>
</file>

<file path=ppt/slides/_rels/slide4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51.png" Type="http://schemas.openxmlformats.org/officeDocument/2006/relationships/image"/><Relationship Id="rId4" Target="../media/image52.png" Type="http://schemas.openxmlformats.org/officeDocument/2006/relationships/image"/></Relationships>
</file>

<file path=ppt/slides/_rels/slide4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53.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s>
</file>

<file path=ppt/slides/_rels/slide5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54.png" Type="http://schemas.openxmlformats.org/officeDocument/2006/relationships/image"/></Relationships>
</file>

<file path=ppt/slides/_rels/slide5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55.png" Type="http://schemas.openxmlformats.org/officeDocument/2006/relationships/image"/><Relationship Id="rId4" Target="../media/image56.png" Type="http://schemas.openxmlformats.org/officeDocument/2006/relationships/image"/></Relationships>
</file>

<file path=ppt/slides/_rels/slide5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s>
</file>

<file path=ppt/slides/_rels/slide53.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4.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22236" t="30927" r="22236" b="22236"/>
          <a:stretch>
            <a:fillRect/>
          </a:stretch>
        </p:blipFill>
        <p:spPr>
          <a:xfrm flipH="false" flipV="false">
            <a:off x="0" y="0"/>
            <a:ext cx="18288000" cy="10287000"/>
          </a:xfrm>
          <a:prstGeom prst="rect">
            <a:avLst/>
          </a:prstGeom>
        </p:spPr>
      </p:pic>
      <p:sp>
        <p:nvSpPr>
          <p:cNvPr name="Freeform 3" id="3"/>
          <p:cNvSpPr/>
          <p:nvPr/>
        </p:nvSpPr>
        <p:spPr>
          <a:xfrm flipH="false" flipV="false" rot="0">
            <a:off x="7796880" y="1447862"/>
            <a:ext cx="2694240" cy="2614292"/>
          </a:xfrm>
          <a:custGeom>
            <a:avLst/>
            <a:gdLst/>
            <a:ahLst/>
            <a:cxnLst/>
            <a:rect r="r" b="b" t="t" l="l"/>
            <a:pathLst>
              <a:path h="2614292" w="2694240">
                <a:moveTo>
                  <a:pt x="0" y="0"/>
                </a:moveTo>
                <a:lnTo>
                  <a:pt x="2694240" y="0"/>
                </a:lnTo>
                <a:lnTo>
                  <a:pt x="2694240" y="2614292"/>
                </a:lnTo>
                <a:lnTo>
                  <a:pt x="0" y="2614292"/>
                </a:lnTo>
                <a:lnTo>
                  <a:pt x="0" y="0"/>
                </a:lnTo>
                <a:close/>
              </a:path>
            </a:pathLst>
          </a:custGeom>
          <a:blipFill>
            <a:blip r:embed="rId3"/>
            <a:stretch>
              <a:fillRect l="0" t="0" r="0" b="0"/>
            </a:stretch>
          </a:blipFill>
        </p:spPr>
      </p:sp>
      <p:grpSp>
        <p:nvGrpSpPr>
          <p:cNvPr name="Group 4" id="4"/>
          <p:cNvGrpSpPr/>
          <p:nvPr/>
        </p:nvGrpSpPr>
        <p:grpSpPr>
          <a:xfrm rot="0">
            <a:off x="3613504" y="5723388"/>
            <a:ext cx="11060993" cy="3534912"/>
            <a:chOff x="0" y="0"/>
            <a:chExt cx="14747990" cy="4713216"/>
          </a:xfrm>
        </p:grpSpPr>
        <p:sp>
          <p:nvSpPr>
            <p:cNvPr name="TextBox 5" id="5"/>
            <p:cNvSpPr txBox="true"/>
            <p:nvPr/>
          </p:nvSpPr>
          <p:spPr>
            <a:xfrm rot="0">
              <a:off x="0" y="-123825"/>
              <a:ext cx="14747990" cy="3569758"/>
            </a:xfrm>
            <a:prstGeom prst="rect">
              <a:avLst/>
            </a:prstGeom>
          </p:spPr>
          <p:txBody>
            <a:bodyPr anchor="t" rtlCol="false" tIns="0" lIns="0" bIns="0" rIns="0">
              <a:spAutoFit/>
            </a:bodyPr>
            <a:lstStyle/>
            <a:p>
              <a:pPr algn="ctr">
                <a:lnSpc>
                  <a:spcPts val="7250"/>
                </a:lnSpc>
                <a:spcBef>
                  <a:spcPts val="5437"/>
                </a:spcBef>
              </a:pPr>
              <a:r>
                <a:rPr lang="en-US" sz="5000">
                  <a:solidFill>
                    <a:srgbClr val="232253"/>
                  </a:solidFill>
                  <a:latin typeface="Inter Bold"/>
                </a:rPr>
                <a:t>PERBANDINGAN METODE K-MEANS DAN K-MEDOIDS UNTUK KLASIFIKASI STATUS GIZI ANAK</a:t>
              </a:r>
            </a:p>
          </p:txBody>
        </p:sp>
        <p:sp>
          <p:nvSpPr>
            <p:cNvPr name="TextBox 6" id="6"/>
            <p:cNvSpPr txBox="true"/>
            <p:nvPr/>
          </p:nvSpPr>
          <p:spPr>
            <a:xfrm rot="0">
              <a:off x="1343994" y="4128592"/>
              <a:ext cx="12060002" cy="584623"/>
            </a:xfrm>
            <a:prstGeom prst="rect">
              <a:avLst/>
            </a:prstGeom>
          </p:spPr>
          <p:txBody>
            <a:bodyPr anchor="t" rtlCol="false" tIns="0" lIns="0" bIns="0" rIns="0">
              <a:spAutoFit/>
            </a:bodyPr>
            <a:lstStyle/>
            <a:p>
              <a:pPr algn="ctr">
                <a:lnSpc>
                  <a:spcPts val="3200"/>
                </a:lnSpc>
                <a:spcBef>
                  <a:spcPts val="2400"/>
                </a:spcBef>
              </a:pPr>
              <a:r>
                <a:rPr lang="en-US" sz="3200">
                  <a:solidFill>
                    <a:srgbClr val="232253"/>
                  </a:solidFill>
                  <a:latin typeface="Nunito Bold"/>
                </a:rPr>
                <a:t>Studi Kasus : Puskesmas Bagu, Pringgarata</a:t>
              </a:r>
            </a:p>
          </p:txBody>
        </p:sp>
      </p:grpSp>
      <p:sp>
        <p:nvSpPr>
          <p:cNvPr name="TextBox 7" id="7"/>
          <p:cNvSpPr txBox="true"/>
          <p:nvPr/>
        </p:nvSpPr>
        <p:spPr>
          <a:xfrm rot="0">
            <a:off x="7632402" y="4358491"/>
            <a:ext cx="3023195" cy="676275"/>
          </a:xfrm>
          <a:prstGeom prst="rect">
            <a:avLst/>
          </a:prstGeom>
        </p:spPr>
        <p:txBody>
          <a:bodyPr anchor="t" rtlCol="false" tIns="0" lIns="0" bIns="0" rIns="0">
            <a:spAutoFit/>
          </a:bodyPr>
          <a:lstStyle/>
          <a:p>
            <a:pPr algn="ctr">
              <a:lnSpc>
                <a:spcPts val="2400"/>
              </a:lnSpc>
            </a:pPr>
            <a:r>
              <a:rPr lang="en-US" sz="2000">
                <a:solidFill>
                  <a:srgbClr val="232253"/>
                </a:solidFill>
                <a:latin typeface="Inter Bold"/>
              </a:rPr>
              <a:t>MAULANA MUHAMMAD</a:t>
            </a:r>
          </a:p>
          <a:p>
            <a:pPr algn="ctr">
              <a:lnSpc>
                <a:spcPts val="3300"/>
              </a:lnSpc>
            </a:pPr>
            <a:r>
              <a:rPr lang="en-US" sz="2000">
                <a:solidFill>
                  <a:srgbClr val="232253"/>
                </a:solidFill>
                <a:latin typeface="Inter Bold"/>
              </a:rPr>
              <a:t>1918008</a:t>
            </a:r>
          </a:p>
        </p:txBody>
      </p:sp>
      <p:sp>
        <p:nvSpPr>
          <p:cNvPr name="Freeform 8" id="8"/>
          <p:cNvSpPr/>
          <p:nvPr/>
        </p:nvSpPr>
        <p:spPr>
          <a:xfrm flipH="false" flipV="false" rot="0">
            <a:off x="15110527" y="5376511"/>
            <a:ext cx="4297547" cy="3187998"/>
          </a:xfrm>
          <a:custGeom>
            <a:avLst/>
            <a:gdLst/>
            <a:ahLst/>
            <a:cxnLst/>
            <a:rect r="r" b="b" t="t" l="l"/>
            <a:pathLst>
              <a:path h="3187998" w="4297547">
                <a:moveTo>
                  <a:pt x="0" y="0"/>
                </a:moveTo>
                <a:lnTo>
                  <a:pt x="4297546" y="0"/>
                </a:lnTo>
                <a:lnTo>
                  <a:pt x="4297546" y="3187998"/>
                </a:lnTo>
                <a:lnTo>
                  <a:pt x="0" y="318799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16821204" y="8650996"/>
            <a:ext cx="969977" cy="1422633"/>
          </a:xfrm>
          <a:custGeom>
            <a:avLst/>
            <a:gdLst/>
            <a:ahLst/>
            <a:cxnLst/>
            <a:rect r="r" b="b" t="t" l="l"/>
            <a:pathLst>
              <a:path h="1422633" w="969977">
                <a:moveTo>
                  <a:pt x="0" y="0"/>
                </a:moveTo>
                <a:lnTo>
                  <a:pt x="969977" y="0"/>
                </a:lnTo>
                <a:lnTo>
                  <a:pt x="969977" y="1422634"/>
                </a:lnTo>
                <a:lnTo>
                  <a:pt x="0" y="142263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0" id="10"/>
          <p:cNvSpPr/>
          <p:nvPr/>
        </p:nvSpPr>
        <p:spPr>
          <a:xfrm flipH="false" flipV="false" rot="0">
            <a:off x="-1082053" y="2193161"/>
            <a:ext cx="5080277" cy="2761823"/>
          </a:xfrm>
          <a:custGeom>
            <a:avLst/>
            <a:gdLst/>
            <a:ahLst/>
            <a:cxnLst/>
            <a:rect r="r" b="b" t="t" l="l"/>
            <a:pathLst>
              <a:path h="2761823" w="5080277">
                <a:moveTo>
                  <a:pt x="0" y="0"/>
                </a:moveTo>
                <a:lnTo>
                  <a:pt x="5080276" y="0"/>
                </a:lnTo>
                <a:lnTo>
                  <a:pt x="5080276" y="2761824"/>
                </a:lnTo>
                <a:lnTo>
                  <a:pt x="0" y="276182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1" id="11"/>
          <p:cNvSpPr/>
          <p:nvPr/>
        </p:nvSpPr>
        <p:spPr>
          <a:xfrm flipH="false" flipV="false" rot="0">
            <a:off x="1239899" y="702562"/>
            <a:ext cx="970245" cy="1490599"/>
          </a:xfrm>
          <a:custGeom>
            <a:avLst/>
            <a:gdLst/>
            <a:ahLst/>
            <a:cxnLst/>
            <a:rect r="r" b="b" t="t" l="l"/>
            <a:pathLst>
              <a:path h="1490599" w="970245">
                <a:moveTo>
                  <a:pt x="0" y="0"/>
                </a:moveTo>
                <a:lnTo>
                  <a:pt x="970245" y="0"/>
                </a:lnTo>
                <a:lnTo>
                  <a:pt x="970245" y="1490599"/>
                </a:lnTo>
                <a:lnTo>
                  <a:pt x="0" y="1490599"/>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21875" r="0" b="21875"/>
          <a:stretch>
            <a:fillRect/>
          </a:stretch>
        </p:blipFill>
        <p:spPr>
          <a:xfrm flipH="false" flipV="false">
            <a:off x="0" y="0"/>
            <a:ext cx="18288000" cy="10287000"/>
          </a:xfrm>
          <a:prstGeom prst="rect">
            <a:avLst/>
          </a:prstGeom>
        </p:spPr>
      </p:pic>
      <p:sp>
        <p:nvSpPr>
          <p:cNvPr name="Freeform 3" id="3"/>
          <p:cNvSpPr/>
          <p:nvPr/>
        </p:nvSpPr>
        <p:spPr>
          <a:xfrm flipH="false" flipV="false" rot="0">
            <a:off x="4338542" y="5130838"/>
            <a:ext cx="10219212" cy="3665809"/>
          </a:xfrm>
          <a:custGeom>
            <a:avLst/>
            <a:gdLst/>
            <a:ahLst/>
            <a:cxnLst/>
            <a:rect r="r" b="b" t="t" l="l"/>
            <a:pathLst>
              <a:path h="3665809" w="10219212">
                <a:moveTo>
                  <a:pt x="0" y="0"/>
                </a:moveTo>
                <a:lnTo>
                  <a:pt x="10219212" y="0"/>
                </a:lnTo>
                <a:lnTo>
                  <a:pt x="10219212" y="3665809"/>
                </a:lnTo>
                <a:lnTo>
                  <a:pt x="0" y="3665809"/>
                </a:lnTo>
                <a:lnTo>
                  <a:pt x="0" y="0"/>
                </a:lnTo>
                <a:close/>
              </a:path>
            </a:pathLst>
          </a:custGeom>
          <a:blipFill>
            <a:blip r:embed="rId3"/>
            <a:stretch>
              <a:fillRect l="0" t="0" r="0" b="0"/>
            </a:stretch>
          </a:blipFill>
        </p:spPr>
      </p:sp>
      <p:sp>
        <p:nvSpPr>
          <p:cNvPr name="TextBox 4" id="4"/>
          <p:cNvSpPr txBox="true"/>
          <p:nvPr/>
        </p:nvSpPr>
        <p:spPr>
          <a:xfrm rot="0">
            <a:off x="6441781" y="1366528"/>
            <a:ext cx="5404438" cy="879475"/>
          </a:xfrm>
          <a:prstGeom prst="rect">
            <a:avLst/>
          </a:prstGeom>
        </p:spPr>
        <p:txBody>
          <a:bodyPr anchor="t" rtlCol="false" tIns="0" lIns="0" bIns="0" rIns="0">
            <a:spAutoFit/>
          </a:bodyPr>
          <a:lstStyle/>
          <a:p>
            <a:pPr>
              <a:lnSpc>
                <a:spcPts val="7250"/>
              </a:lnSpc>
              <a:spcBef>
                <a:spcPts val="5437"/>
              </a:spcBef>
            </a:pPr>
            <a:r>
              <a:rPr lang="en-US" sz="5000">
                <a:solidFill>
                  <a:srgbClr val="232253"/>
                </a:solidFill>
                <a:latin typeface="Inter Bold"/>
              </a:rPr>
              <a:t>Confusion Matrix</a:t>
            </a:r>
          </a:p>
        </p:txBody>
      </p:sp>
      <p:sp>
        <p:nvSpPr>
          <p:cNvPr name="TextBox 5" id="5"/>
          <p:cNvSpPr txBox="true"/>
          <p:nvPr/>
        </p:nvSpPr>
        <p:spPr>
          <a:xfrm rot="0">
            <a:off x="2433182" y="2630327"/>
            <a:ext cx="13421636" cy="1838325"/>
          </a:xfrm>
          <a:prstGeom prst="rect">
            <a:avLst/>
          </a:prstGeom>
        </p:spPr>
        <p:txBody>
          <a:bodyPr anchor="t" rtlCol="false" tIns="0" lIns="0" bIns="0" rIns="0">
            <a:spAutoFit/>
          </a:bodyPr>
          <a:lstStyle/>
          <a:p>
            <a:pPr algn="just">
              <a:lnSpc>
                <a:spcPts val="3600"/>
              </a:lnSpc>
              <a:spcBef>
                <a:spcPct val="0"/>
              </a:spcBef>
            </a:pPr>
            <a:r>
              <a:rPr lang="en-US" sz="3000">
                <a:solidFill>
                  <a:srgbClr val="232253"/>
                </a:solidFill>
                <a:latin typeface="Inter"/>
              </a:rPr>
              <a:t>     Confusion matrix adalah salah satu metode yang digunakan untuk mengevaluasi metode klasifikasi[27]. Uji klasifikasi ini berguna untuk mengukur nilai performa dari system yang dibuat. Berikut gambaran dari confusion matrix yang digunakan.</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21875" r="0" b="21875"/>
          <a:stretch>
            <a:fillRect/>
          </a:stretch>
        </p:blipFill>
        <p:spPr>
          <a:xfrm flipH="false" flipV="false">
            <a:off x="0" y="0"/>
            <a:ext cx="18288000" cy="10287000"/>
          </a:xfrm>
          <a:prstGeom prst="rect">
            <a:avLst/>
          </a:prstGeom>
        </p:spPr>
      </p:pic>
      <p:sp>
        <p:nvSpPr>
          <p:cNvPr name="TextBox 3" id="3"/>
          <p:cNvSpPr txBox="true"/>
          <p:nvPr/>
        </p:nvSpPr>
        <p:spPr>
          <a:xfrm rot="0">
            <a:off x="4876315" y="1165501"/>
            <a:ext cx="8535371" cy="879475"/>
          </a:xfrm>
          <a:prstGeom prst="rect">
            <a:avLst/>
          </a:prstGeom>
        </p:spPr>
        <p:txBody>
          <a:bodyPr anchor="t" rtlCol="false" tIns="0" lIns="0" bIns="0" rIns="0">
            <a:spAutoFit/>
          </a:bodyPr>
          <a:lstStyle/>
          <a:p>
            <a:pPr>
              <a:lnSpc>
                <a:spcPts val="7250"/>
              </a:lnSpc>
              <a:spcBef>
                <a:spcPts val="5437"/>
              </a:spcBef>
            </a:pPr>
            <a:r>
              <a:rPr lang="en-US" sz="5000">
                <a:solidFill>
                  <a:srgbClr val="232253"/>
                </a:solidFill>
                <a:latin typeface="Inter Bold"/>
              </a:rPr>
              <a:t>Accuracy, Precision, Recall</a:t>
            </a:r>
          </a:p>
        </p:txBody>
      </p:sp>
      <p:sp>
        <p:nvSpPr>
          <p:cNvPr name="TextBox 4" id="4"/>
          <p:cNvSpPr txBox="true"/>
          <p:nvPr/>
        </p:nvSpPr>
        <p:spPr>
          <a:xfrm rot="0">
            <a:off x="2433182" y="2429300"/>
            <a:ext cx="13421636" cy="1628775"/>
          </a:xfrm>
          <a:prstGeom prst="rect">
            <a:avLst/>
          </a:prstGeom>
        </p:spPr>
        <p:txBody>
          <a:bodyPr anchor="t" rtlCol="false" tIns="0" lIns="0" bIns="0" rIns="0">
            <a:spAutoFit/>
          </a:bodyPr>
          <a:lstStyle/>
          <a:p>
            <a:pPr algn="just">
              <a:lnSpc>
                <a:spcPts val="3600"/>
              </a:lnSpc>
            </a:pPr>
            <a:r>
              <a:rPr lang="en-US" sz="3000">
                <a:solidFill>
                  <a:srgbClr val="232253"/>
                </a:solidFill>
                <a:latin typeface="Inter"/>
              </a:rPr>
              <a:t>Accuracy adalah ukuran seberapa dekat suatu hasil pengukuran dengan nilai yang benar atau diterima dari kuantitas besaran yang diukur.</a:t>
            </a:r>
          </a:p>
          <a:p>
            <a:pPr algn="ctr">
              <a:lnSpc>
                <a:spcPts val="7500"/>
              </a:lnSpc>
            </a:pPr>
            <a:r>
              <a:rPr lang="en-US" sz="3000">
                <a:solidFill>
                  <a:srgbClr val="232253"/>
                </a:solidFill>
                <a:latin typeface="Inter Italics"/>
              </a:rPr>
              <a:t>Accuracy = TP + TN / TP + TN + FP + FN</a:t>
            </a:r>
            <a:r>
              <a:rPr lang="en-US" sz="3000">
                <a:solidFill>
                  <a:srgbClr val="232253"/>
                </a:solidFill>
                <a:latin typeface="Inter Italics"/>
              </a:rPr>
              <a:t> </a:t>
            </a:r>
          </a:p>
        </p:txBody>
      </p:sp>
      <p:sp>
        <p:nvSpPr>
          <p:cNvPr name="TextBox 5" id="5"/>
          <p:cNvSpPr txBox="true"/>
          <p:nvPr/>
        </p:nvSpPr>
        <p:spPr>
          <a:xfrm rot="0">
            <a:off x="2433182" y="4648625"/>
            <a:ext cx="13421636" cy="1628775"/>
          </a:xfrm>
          <a:prstGeom prst="rect">
            <a:avLst/>
          </a:prstGeom>
        </p:spPr>
        <p:txBody>
          <a:bodyPr anchor="t" rtlCol="false" tIns="0" lIns="0" bIns="0" rIns="0">
            <a:spAutoFit/>
          </a:bodyPr>
          <a:lstStyle/>
          <a:p>
            <a:pPr algn="just">
              <a:lnSpc>
                <a:spcPts val="3600"/>
              </a:lnSpc>
            </a:pPr>
            <a:r>
              <a:rPr lang="en-US" sz="3000">
                <a:solidFill>
                  <a:srgbClr val="232253"/>
                </a:solidFill>
                <a:latin typeface="Inter"/>
              </a:rPr>
              <a:t>Precision adalah proses mengevaluasi seberapa baik ketepantan jumlah prediksi yang berhasil diprediksi oleh system yang dibuat.</a:t>
            </a:r>
          </a:p>
          <a:p>
            <a:pPr algn="ctr">
              <a:lnSpc>
                <a:spcPts val="7500"/>
              </a:lnSpc>
            </a:pPr>
            <a:r>
              <a:rPr lang="en-US" sz="3000">
                <a:solidFill>
                  <a:srgbClr val="232253"/>
                </a:solidFill>
                <a:latin typeface="Inter Italics"/>
              </a:rPr>
              <a:t>Precision = TP / TP + FP</a:t>
            </a:r>
            <a:r>
              <a:rPr lang="en-US" sz="3000">
                <a:solidFill>
                  <a:srgbClr val="232253"/>
                </a:solidFill>
                <a:latin typeface="Inter Italics"/>
              </a:rPr>
              <a:t> </a:t>
            </a:r>
          </a:p>
        </p:txBody>
      </p:sp>
      <p:sp>
        <p:nvSpPr>
          <p:cNvPr name="TextBox 6" id="6"/>
          <p:cNvSpPr txBox="true"/>
          <p:nvPr/>
        </p:nvSpPr>
        <p:spPr>
          <a:xfrm rot="0">
            <a:off x="2433182" y="6867950"/>
            <a:ext cx="13421636" cy="1628775"/>
          </a:xfrm>
          <a:prstGeom prst="rect">
            <a:avLst/>
          </a:prstGeom>
        </p:spPr>
        <p:txBody>
          <a:bodyPr anchor="t" rtlCol="false" tIns="0" lIns="0" bIns="0" rIns="0">
            <a:spAutoFit/>
          </a:bodyPr>
          <a:lstStyle/>
          <a:p>
            <a:pPr algn="just">
              <a:lnSpc>
                <a:spcPts val="3600"/>
              </a:lnSpc>
            </a:pPr>
            <a:r>
              <a:rPr lang="en-US" sz="3000">
                <a:solidFill>
                  <a:srgbClr val="232253"/>
                </a:solidFill>
                <a:latin typeface="Inter"/>
              </a:rPr>
              <a:t>Recall adalah tingkat keberhasilan system dalam menemukan kembali sebuah data yang dimiliki oleh system tersebut.</a:t>
            </a:r>
          </a:p>
          <a:p>
            <a:pPr algn="ctr">
              <a:lnSpc>
                <a:spcPts val="7500"/>
              </a:lnSpc>
            </a:pPr>
            <a:r>
              <a:rPr lang="en-US" sz="3000">
                <a:solidFill>
                  <a:srgbClr val="232253"/>
                </a:solidFill>
                <a:latin typeface="Inter Italics"/>
              </a:rPr>
              <a:t>Recall = TP / TP + FN </a:t>
            </a:r>
            <a:r>
              <a:rPr lang="en-US" sz="3000">
                <a:solidFill>
                  <a:srgbClr val="232253"/>
                </a:solidFill>
                <a:latin typeface="Inter Italics"/>
              </a:rPr>
              <a:t> </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21875" r="0" b="21875"/>
          <a:stretch>
            <a:fillRect/>
          </a:stretch>
        </p:blipFill>
        <p:spPr>
          <a:xfrm flipH="false" flipV="false">
            <a:off x="0" y="0"/>
            <a:ext cx="18288000" cy="10287000"/>
          </a:xfrm>
          <a:prstGeom prst="rect">
            <a:avLst/>
          </a:prstGeom>
        </p:spPr>
      </p:pic>
      <p:sp>
        <p:nvSpPr>
          <p:cNvPr name="TextBox 3" id="3"/>
          <p:cNvSpPr txBox="true"/>
          <p:nvPr/>
        </p:nvSpPr>
        <p:spPr>
          <a:xfrm rot="0">
            <a:off x="7679180" y="2303298"/>
            <a:ext cx="2929641" cy="879475"/>
          </a:xfrm>
          <a:prstGeom prst="rect">
            <a:avLst/>
          </a:prstGeom>
        </p:spPr>
        <p:txBody>
          <a:bodyPr anchor="t" rtlCol="false" tIns="0" lIns="0" bIns="0" rIns="0">
            <a:spAutoFit/>
          </a:bodyPr>
          <a:lstStyle/>
          <a:p>
            <a:pPr>
              <a:lnSpc>
                <a:spcPts val="7250"/>
              </a:lnSpc>
              <a:spcBef>
                <a:spcPts val="5437"/>
              </a:spcBef>
            </a:pPr>
            <a:r>
              <a:rPr lang="en-US" sz="5000">
                <a:solidFill>
                  <a:srgbClr val="232253"/>
                </a:solidFill>
                <a:latin typeface="Inter Bold"/>
              </a:rPr>
              <a:t>K-Means</a:t>
            </a:r>
          </a:p>
        </p:txBody>
      </p:sp>
      <p:sp>
        <p:nvSpPr>
          <p:cNvPr name="TextBox 4" id="4"/>
          <p:cNvSpPr txBox="true"/>
          <p:nvPr/>
        </p:nvSpPr>
        <p:spPr>
          <a:xfrm rot="0">
            <a:off x="2433182" y="3539345"/>
            <a:ext cx="13421636" cy="2295525"/>
          </a:xfrm>
          <a:prstGeom prst="rect">
            <a:avLst/>
          </a:prstGeom>
        </p:spPr>
        <p:txBody>
          <a:bodyPr anchor="t" rtlCol="false" tIns="0" lIns="0" bIns="0" rIns="0">
            <a:spAutoFit/>
          </a:bodyPr>
          <a:lstStyle/>
          <a:p>
            <a:pPr algn="just">
              <a:lnSpc>
                <a:spcPts val="3600"/>
              </a:lnSpc>
            </a:pPr>
            <a:r>
              <a:rPr lang="en-US" sz="3000">
                <a:solidFill>
                  <a:srgbClr val="232253"/>
                </a:solidFill>
                <a:latin typeface="Inter"/>
              </a:rPr>
              <a:t> K-Means Clustering merupakan metode pengklasteran secara partitioning yang memisahkan data ke dalam klaster yang berbeda. Dengan partitioning secara iteratif, K-means Clustering mampu meminimalkan rata-rata jarak setiap data ke klasternya (MacQueen, 1967). </a:t>
            </a:r>
          </a:p>
          <a:p>
            <a:pPr algn="just">
              <a:lnSpc>
                <a:spcPts val="3600"/>
              </a:lnSpc>
            </a:pP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21875" r="0" b="21875"/>
          <a:stretch>
            <a:fillRect/>
          </a:stretch>
        </p:blipFill>
        <p:spPr>
          <a:xfrm flipH="false" flipV="false">
            <a:off x="0" y="0"/>
            <a:ext cx="18288000" cy="10287000"/>
          </a:xfrm>
          <a:prstGeom prst="rect">
            <a:avLst/>
          </a:prstGeom>
        </p:spPr>
      </p:pic>
      <p:sp>
        <p:nvSpPr>
          <p:cNvPr name="TextBox 3" id="3"/>
          <p:cNvSpPr txBox="true"/>
          <p:nvPr/>
        </p:nvSpPr>
        <p:spPr>
          <a:xfrm rot="0">
            <a:off x="2433182" y="2390775"/>
            <a:ext cx="13421636" cy="5495925"/>
          </a:xfrm>
          <a:prstGeom prst="rect">
            <a:avLst/>
          </a:prstGeom>
        </p:spPr>
        <p:txBody>
          <a:bodyPr anchor="t" rtlCol="false" tIns="0" lIns="0" bIns="0" rIns="0">
            <a:spAutoFit/>
          </a:bodyPr>
          <a:lstStyle/>
          <a:p>
            <a:pPr algn="just">
              <a:lnSpc>
                <a:spcPts val="3600"/>
              </a:lnSpc>
            </a:pPr>
            <a:r>
              <a:rPr lang="en-US" sz="3000">
                <a:solidFill>
                  <a:srgbClr val="232253"/>
                </a:solidFill>
                <a:latin typeface="Inter"/>
              </a:rPr>
              <a:t> Adapun langkah-langkah untuk K-Means Clustering adalah sebagai berikut (Prasetyo, 2014): </a:t>
            </a:r>
          </a:p>
          <a:p>
            <a:pPr algn="just" marL="647700" indent="-323850" lvl="1">
              <a:lnSpc>
                <a:spcPts val="3600"/>
              </a:lnSpc>
              <a:buFont typeface="Arial"/>
              <a:buChar char="•"/>
            </a:pPr>
            <a:r>
              <a:rPr lang="en-US" sz="3000">
                <a:solidFill>
                  <a:srgbClr val="232253"/>
                </a:solidFill>
                <a:latin typeface="Inter"/>
              </a:rPr>
              <a:t>Inisialisasi: tentukan nilai k sebagai jumlah klaster yang diinginkan dan matriks jarak yang diinginkan. </a:t>
            </a:r>
          </a:p>
          <a:p>
            <a:pPr algn="just" marL="647700" indent="-323850" lvl="1">
              <a:lnSpc>
                <a:spcPts val="3600"/>
              </a:lnSpc>
              <a:buFont typeface="Arial"/>
              <a:buChar char="•"/>
            </a:pPr>
            <a:r>
              <a:rPr lang="en-US" sz="3000">
                <a:solidFill>
                  <a:srgbClr val="232253"/>
                </a:solidFill>
                <a:latin typeface="Inter"/>
              </a:rPr>
              <a:t>Pilih k data dari set data X sebagai centroid.</a:t>
            </a:r>
          </a:p>
          <a:p>
            <a:pPr algn="just" marL="647700" indent="-323850" lvl="1">
              <a:lnSpc>
                <a:spcPts val="3600"/>
              </a:lnSpc>
              <a:buFont typeface="Arial"/>
              <a:buChar char="•"/>
            </a:pPr>
            <a:r>
              <a:rPr lang="en-US" sz="3000">
                <a:solidFill>
                  <a:srgbClr val="232253"/>
                </a:solidFill>
                <a:latin typeface="Inter"/>
              </a:rPr>
              <a:t>Alokasikan semua data ke centroid terdekat dengan matriks jarak yang sudah ditetapkan (memperbarui klaster ID pada setiap data).</a:t>
            </a:r>
          </a:p>
          <a:p>
            <a:pPr algn="just" marL="647700" indent="-323850" lvl="1">
              <a:lnSpc>
                <a:spcPts val="3600"/>
              </a:lnSpc>
              <a:buFont typeface="Arial"/>
              <a:buChar char="•"/>
            </a:pPr>
            <a:r>
              <a:rPr lang="en-US" sz="3000">
                <a:solidFill>
                  <a:srgbClr val="232253"/>
                </a:solidFill>
                <a:latin typeface="Inter"/>
              </a:rPr>
              <a:t>Hitung kembali centroid berdasarkan data yang mengikuti klaster masing-masing. </a:t>
            </a:r>
          </a:p>
          <a:p>
            <a:pPr algn="just" marL="647700" indent="-323850" lvl="1">
              <a:lnSpc>
                <a:spcPts val="3600"/>
              </a:lnSpc>
              <a:buFont typeface="Arial"/>
              <a:buChar char="•"/>
            </a:pPr>
            <a:r>
              <a:rPr lang="en-US" sz="3000">
                <a:solidFill>
                  <a:srgbClr val="232253"/>
                </a:solidFill>
                <a:latin typeface="Inter"/>
              </a:rPr>
              <a:t>Ulangi langkah 3 dan 4 hingga kondisi konvergen tercapai, yaitu tidak ada data yang berpindah klister.</a:t>
            </a:r>
          </a:p>
          <a:p>
            <a:pPr algn="just">
              <a:lnSpc>
                <a:spcPts val="3600"/>
              </a:lnSpc>
            </a:pP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21875" r="0" b="21875"/>
          <a:stretch>
            <a:fillRect/>
          </a:stretch>
        </p:blipFill>
        <p:spPr>
          <a:xfrm flipH="false" flipV="false">
            <a:off x="0" y="0"/>
            <a:ext cx="18288000" cy="10287000"/>
          </a:xfrm>
          <a:prstGeom prst="rect">
            <a:avLst/>
          </a:prstGeom>
        </p:spPr>
      </p:pic>
      <p:sp>
        <p:nvSpPr>
          <p:cNvPr name="TextBox 3" id="3"/>
          <p:cNvSpPr txBox="true"/>
          <p:nvPr/>
        </p:nvSpPr>
        <p:spPr>
          <a:xfrm rot="0">
            <a:off x="7679180" y="1944201"/>
            <a:ext cx="3540166" cy="879475"/>
          </a:xfrm>
          <a:prstGeom prst="rect">
            <a:avLst/>
          </a:prstGeom>
        </p:spPr>
        <p:txBody>
          <a:bodyPr anchor="t" rtlCol="false" tIns="0" lIns="0" bIns="0" rIns="0">
            <a:spAutoFit/>
          </a:bodyPr>
          <a:lstStyle/>
          <a:p>
            <a:pPr>
              <a:lnSpc>
                <a:spcPts val="7250"/>
              </a:lnSpc>
              <a:spcBef>
                <a:spcPts val="5437"/>
              </a:spcBef>
            </a:pPr>
            <a:r>
              <a:rPr lang="en-US" sz="5000">
                <a:solidFill>
                  <a:srgbClr val="232253"/>
                </a:solidFill>
                <a:latin typeface="Inter Bold"/>
              </a:rPr>
              <a:t>K-Medoids</a:t>
            </a:r>
          </a:p>
        </p:txBody>
      </p:sp>
      <p:sp>
        <p:nvSpPr>
          <p:cNvPr name="TextBox 4" id="4"/>
          <p:cNvSpPr txBox="true"/>
          <p:nvPr/>
        </p:nvSpPr>
        <p:spPr>
          <a:xfrm rot="0">
            <a:off x="2433182" y="3180249"/>
            <a:ext cx="13421636" cy="3209925"/>
          </a:xfrm>
          <a:prstGeom prst="rect">
            <a:avLst/>
          </a:prstGeom>
        </p:spPr>
        <p:txBody>
          <a:bodyPr anchor="t" rtlCol="false" tIns="0" lIns="0" bIns="0" rIns="0">
            <a:spAutoFit/>
          </a:bodyPr>
          <a:lstStyle/>
          <a:p>
            <a:pPr algn="just">
              <a:lnSpc>
                <a:spcPts val="3600"/>
              </a:lnSpc>
            </a:pPr>
            <a:r>
              <a:rPr lang="en-US" sz="3000">
                <a:solidFill>
                  <a:srgbClr val="232253"/>
                </a:solidFill>
                <a:latin typeface="Inter"/>
              </a:rPr>
              <a:t>    K-Medoids Clustering, juga dikenal sebagai Partitioning Around Medoids (PAM), adalah varian dari metode K-Means. Hal ini didasarkan pada penggunaan medoids bukan dari pengamatan mean yang dimiliki oleh setiap klaster, dengan tujuan mengurangi sensitivitas dari partisi yang dihasilkan sehubungan dengan nilai-nilai ekstrim yang ada dalam dataset (Vercellis, 2009). </a:t>
            </a:r>
          </a:p>
          <a:p>
            <a:pPr algn="just">
              <a:lnSpc>
                <a:spcPts val="3600"/>
              </a:lnSpc>
            </a:pPr>
          </a:p>
        </p:txBody>
      </p:sp>
      <p:sp>
        <p:nvSpPr>
          <p:cNvPr name="TextBox 5" id="5"/>
          <p:cNvSpPr txBox="true"/>
          <p:nvPr/>
        </p:nvSpPr>
        <p:spPr>
          <a:xfrm rot="0">
            <a:off x="2433182" y="6380649"/>
            <a:ext cx="13421636" cy="1838325"/>
          </a:xfrm>
          <a:prstGeom prst="rect">
            <a:avLst/>
          </a:prstGeom>
        </p:spPr>
        <p:txBody>
          <a:bodyPr anchor="t" rtlCol="false" tIns="0" lIns="0" bIns="0" rIns="0">
            <a:spAutoFit/>
          </a:bodyPr>
          <a:lstStyle/>
          <a:p>
            <a:pPr algn="just">
              <a:lnSpc>
                <a:spcPts val="3600"/>
              </a:lnSpc>
            </a:pPr>
            <a:r>
              <a:rPr lang="en-US" sz="3000">
                <a:solidFill>
                  <a:srgbClr val="232253"/>
                </a:solidFill>
                <a:latin typeface="Inter"/>
              </a:rPr>
              <a:t>   K-Medoids Clustering hadir untuk mengatasi kelemahan K-Means Clustering yang sensitif terhadap outlier karena suatu objek dengan suatu nilai yang besar mungkin secara substansial menyimpang dari distribusi data. </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21875" r="0" b="21875"/>
          <a:stretch>
            <a:fillRect/>
          </a:stretch>
        </p:blipFill>
        <p:spPr>
          <a:xfrm flipH="false" flipV="false">
            <a:off x="0" y="0"/>
            <a:ext cx="18288000" cy="10287000"/>
          </a:xfrm>
          <a:prstGeom prst="rect">
            <a:avLst/>
          </a:prstGeom>
        </p:spPr>
      </p:pic>
      <p:sp>
        <p:nvSpPr>
          <p:cNvPr name="TextBox 3" id="3"/>
          <p:cNvSpPr txBox="true"/>
          <p:nvPr/>
        </p:nvSpPr>
        <p:spPr>
          <a:xfrm rot="0">
            <a:off x="2433182" y="2390775"/>
            <a:ext cx="13421636" cy="5495925"/>
          </a:xfrm>
          <a:prstGeom prst="rect">
            <a:avLst/>
          </a:prstGeom>
        </p:spPr>
        <p:txBody>
          <a:bodyPr anchor="t" rtlCol="false" tIns="0" lIns="0" bIns="0" rIns="0">
            <a:spAutoFit/>
          </a:bodyPr>
          <a:lstStyle/>
          <a:p>
            <a:pPr algn="just">
              <a:lnSpc>
                <a:spcPts val="3600"/>
              </a:lnSpc>
            </a:pPr>
            <a:r>
              <a:rPr lang="en-US" sz="3000">
                <a:solidFill>
                  <a:srgbClr val="232253"/>
                </a:solidFill>
                <a:latin typeface="Inter"/>
              </a:rPr>
              <a:t>  Adapun tahapan K-Medoids Clustering adalah (Han dan Kamber, 2006). </a:t>
            </a:r>
          </a:p>
          <a:p>
            <a:pPr algn="just" marL="647700" indent="-323850" lvl="1">
              <a:lnSpc>
                <a:spcPts val="3600"/>
              </a:lnSpc>
              <a:buFont typeface="Arial"/>
              <a:buChar char="•"/>
            </a:pPr>
            <a:r>
              <a:rPr lang="en-US" sz="3000">
                <a:solidFill>
                  <a:srgbClr val="232253"/>
                </a:solidFill>
                <a:latin typeface="Inter"/>
              </a:rPr>
              <a:t>1.Secara acak pilih k objek pada sekumpulan n objek sebagai medoid.</a:t>
            </a:r>
          </a:p>
          <a:p>
            <a:pPr algn="just" marL="647700" indent="-323850" lvl="1">
              <a:lnSpc>
                <a:spcPts val="3600"/>
              </a:lnSpc>
              <a:buFont typeface="Arial"/>
              <a:buChar char="•"/>
            </a:pPr>
            <a:r>
              <a:rPr lang="en-US" sz="3000">
                <a:solidFill>
                  <a:srgbClr val="232253"/>
                </a:solidFill>
                <a:latin typeface="Inter"/>
              </a:rPr>
              <a:t>Ulangi.</a:t>
            </a:r>
          </a:p>
          <a:p>
            <a:pPr algn="just" marL="647700" indent="-323850" lvl="1">
              <a:lnSpc>
                <a:spcPts val="3600"/>
              </a:lnSpc>
              <a:buFont typeface="Arial"/>
              <a:buChar char="•"/>
            </a:pPr>
            <a:r>
              <a:rPr lang="en-US" sz="3000">
                <a:solidFill>
                  <a:srgbClr val="232253"/>
                </a:solidFill>
                <a:latin typeface="Inter"/>
              </a:rPr>
              <a:t>Tempatkan objek non-medoid ke dalam klaster yang paling dekat dengan medoid.</a:t>
            </a:r>
          </a:p>
          <a:p>
            <a:pPr algn="just" marL="647700" indent="-323850" lvl="1">
              <a:lnSpc>
                <a:spcPts val="3600"/>
              </a:lnSpc>
              <a:buFont typeface="Arial"/>
              <a:buChar char="•"/>
            </a:pPr>
            <a:r>
              <a:rPr lang="en-US" sz="3000">
                <a:solidFill>
                  <a:srgbClr val="232253"/>
                </a:solidFill>
                <a:latin typeface="Inter"/>
              </a:rPr>
              <a:t>Secara acak pilih Orandom (sebuah objek non medoid).</a:t>
            </a:r>
          </a:p>
          <a:p>
            <a:pPr algn="just" marL="647700" indent="-323850" lvl="1">
              <a:lnSpc>
                <a:spcPts val="3600"/>
              </a:lnSpc>
              <a:buFont typeface="Arial"/>
              <a:buChar char="•"/>
            </a:pPr>
            <a:r>
              <a:rPr lang="en-US" sz="3000">
                <a:solidFill>
                  <a:srgbClr val="232253"/>
                </a:solidFill>
                <a:latin typeface="Inter"/>
              </a:rPr>
              <a:t>Hitung total cost, S, dari pertukaran medoid Oj dengan Orandom.</a:t>
            </a:r>
          </a:p>
          <a:p>
            <a:pPr algn="just" marL="647700" indent="-323850" lvl="1">
              <a:lnSpc>
                <a:spcPts val="3600"/>
              </a:lnSpc>
              <a:buFont typeface="Arial"/>
              <a:buChar char="•"/>
            </a:pPr>
            <a:r>
              <a:rPr lang="en-US" sz="3000">
                <a:solidFill>
                  <a:srgbClr val="232253"/>
                </a:solidFill>
                <a:latin typeface="Inter"/>
              </a:rPr>
              <a:t>Jika S &lt; 0 maka tukar Oj dengan Orandom untuk membentuk sekumpulan k objek baru sebagai medoid.</a:t>
            </a:r>
          </a:p>
          <a:p>
            <a:pPr algn="just" marL="647700" indent="-323850" lvl="1">
              <a:lnSpc>
                <a:spcPts val="3600"/>
              </a:lnSpc>
              <a:buFont typeface="Arial"/>
              <a:buChar char="•"/>
            </a:pPr>
            <a:r>
              <a:rPr lang="en-US" sz="3000">
                <a:solidFill>
                  <a:srgbClr val="232253"/>
                </a:solidFill>
                <a:latin typeface="Inter"/>
              </a:rPr>
              <a:t>Jika S &gt; 0 maka iterasi selesai dan hasil cluster merupakan iterasi sebelumnya</a:t>
            </a:r>
            <a:r>
              <a:rPr lang="en-US" sz="3000">
                <a:solidFill>
                  <a:srgbClr val="232253"/>
                </a:solidFill>
                <a:latin typeface="Inter"/>
              </a:rPr>
              <a:t>.</a:t>
            </a:r>
          </a:p>
          <a:p>
            <a:pPr algn="just">
              <a:lnSpc>
                <a:spcPts val="3600"/>
              </a:lnSpc>
            </a:pP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21875" r="0" b="21875"/>
          <a:stretch>
            <a:fillRect/>
          </a:stretch>
        </p:blipFill>
        <p:spPr>
          <a:xfrm flipH="false" flipV="false">
            <a:off x="0" y="0"/>
            <a:ext cx="18288000" cy="10287000"/>
          </a:xfrm>
          <a:prstGeom prst="rect">
            <a:avLst/>
          </a:prstGeom>
        </p:spPr>
      </p:pic>
      <p:sp>
        <p:nvSpPr>
          <p:cNvPr name="TextBox 3" id="3"/>
          <p:cNvSpPr txBox="true"/>
          <p:nvPr/>
        </p:nvSpPr>
        <p:spPr>
          <a:xfrm rot="0">
            <a:off x="2120089" y="3817110"/>
            <a:ext cx="14047823" cy="1838325"/>
          </a:xfrm>
          <a:prstGeom prst="rect">
            <a:avLst/>
          </a:prstGeom>
        </p:spPr>
        <p:txBody>
          <a:bodyPr anchor="t" rtlCol="false" tIns="0" lIns="0" bIns="0" rIns="0">
            <a:spAutoFit/>
          </a:bodyPr>
          <a:lstStyle/>
          <a:p>
            <a:pPr algn="just" marL="647700" indent="-323850" lvl="1">
              <a:lnSpc>
                <a:spcPts val="3600"/>
              </a:lnSpc>
              <a:buFont typeface="Arial"/>
              <a:buChar char="•"/>
            </a:pPr>
            <a:r>
              <a:rPr lang="en-US" sz="3000">
                <a:solidFill>
                  <a:srgbClr val="232253"/>
                </a:solidFill>
                <a:latin typeface="Inter"/>
              </a:rPr>
              <a:t>Sistem mampu memberikan hasil dari informasi klasifikasi status gizi anak.</a:t>
            </a:r>
          </a:p>
          <a:p>
            <a:pPr algn="just" marL="647700" indent="-323850" lvl="1">
              <a:lnSpc>
                <a:spcPts val="3600"/>
              </a:lnSpc>
              <a:buFont typeface="Arial"/>
              <a:buChar char="•"/>
            </a:pPr>
            <a:r>
              <a:rPr lang="en-US" sz="3000">
                <a:solidFill>
                  <a:srgbClr val="232253"/>
                </a:solidFill>
                <a:latin typeface="Inter"/>
              </a:rPr>
              <a:t>Sistem mampu menampilkan data yang telah diinputkan oleh admin.</a:t>
            </a:r>
          </a:p>
          <a:p>
            <a:pPr algn="just" marL="647700" indent="-323850" lvl="1">
              <a:lnSpc>
                <a:spcPts val="3600"/>
              </a:lnSpc>
              <a:buFont typeface="Arial"/>
              <a:buChar char="•"/>
            </a:pPr>
            <a:r>
              <a:rPr lang="en-US" sz="3000">
                <a:solidFill>
                  <a:srgbClr val="232253"/>
                </a:solidFill>
                <a:latin typeface="Inter"/>
              </a:rPr>
              <a:t>Sistem mampu mengubah data yang telah diinputkan oleh admin.</a:t>
            </a:r>
          </a:p>
          <a:p>
            <a:pPr algn="just">
              <a:lnSpc>
                <a:spcPts val="3600"/>
              </a:lnSpc>
            </a:pPr>
          </a:p>
        </p:txBody>
      </p:sp>
      <p:sp>
        <p:nvSpPr>
          <p:cNvPr name="TextBox 4" id="4"/>
          <p:cNvSpPr txBox="true"/>
          <p:nvPr/>
        </p:nvSpPr>
        <p:spPr>
          <a:xfrm rot="0">
            <a:off x="6316875" y="2664949"/>
            <a:ext cx="5654251" cy="701675"/>
          </a:xfrm>
          <a:prstGeom prst="rect">
            <a:avLst/>
          </a:prstGeom>
        </p:spPr>
        <p:txBody>
          <a:bodyPr anchor="t" rtlCol="false" tIns="0" lIns="0" bIns="0" rIns="0">
            <a:spAutoFit/>
          </a:bodyPr>
          <a:lstStyle/>
          <a:p>
            <a:pPr>
              <a:lnSpc>
                <a:spcPts val="5799"/>
              </a:lnSpc>
              <a:spcBef>
                <a:spcPts val="4349"/>
              </a:spcBef>
            </a:pPr>
            <a:r>
              <a:rPr lang="en-US" sz="3999">
                <a:solidFill>
                  <a:srgbClr val="232253"/>
                </a:solidFill>
                <a:latin typeface="Inter Bold"/>
              </a:rPr>
              <a:t>Kebutuhan Fungsional</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21875" r="0" b="21875"/>
          <a:stretch>
            <a:fillRect/>
          </a:stretch>
        </p:blipFill>
        <p:spPr>
          <a:xfrm flipH="false" flipV="false">
            <a:off x="0" y="0"/>
            <a:ext cx="18288000" cy="10287000"/>
          </a:xfrm>
          <a:prstGeom prst="rect">
            <a:avLst/>
          </a:prstGeom>
        </p:spPr>
      </p:pic>
      <p:sp>
        <p:nvSpPr>
          <p:cNvPr name="TextBox 3" id="3"/>
          <p:cNvSpPr txBox="true"/>
          <p:nvPr/>
        </p:nvSpPr>
        <p:spPr>
          <a:xfrm rot="0">
            <a:off x="2120089" y="3305175"/>
            <a:ext cx="14047823" cy="1838325"/>
          </a:xfrm>
          <a:prstGeom prst="rect">
            <a:avLst/>
          </a:prstGeom>
        </p:spPr>
        <p:txBody>
          <a:bodyPr anchor="t" rtlCol="false" tIns="0" lIns="0" bIns="0" rIns="0">
            <a:spAutoFit/>
          </a:bodyPr>
          <a:lstStyle/>
          <a:p>
            <a:pPr algn="just" marL="647700" indent="-323850" lvl="1">
              <a:lnSpc>
                <a:spcPts val="3600"/>
              </a:lnSpc>
              <a:buFont typeface="Arial"/>
              <a:buChar char="•"/>
            </a:pPr>
            <a:r>
              <a:rPr lang="en-US" sz="3000">
                <a:solidFill>
                  <a:srgbClr val="232253"/>
                </a:solidFill>
                <a:latin typeface="Inter"/>
              </a:rPr>
              <a:t>Sistem yang dapat melakukan klasifikasi status gizi anak.</a:t>
            </a:r>
          </a:p>
          <a:p>
            <a:pPr algn="just" marL="647700" indent="-323850" lvl="1">
              <a:lnSpc>
                <a:spcPts val="3600"/>
              </a:lnSpc>
              <a:buFont typeface="Arial"/>
              <a:buChar char="•"/>
            </a:pPr>
            <a:r>
              <a:rPr lang="en-US" sz="3000">
                <a:solidFill>
                  <a:srgbClr val="232253"/>
                </a:solidFill>
                <a:latin typeface="Inter"/>
              </a:rPr>
              <a:t>Sistem yang dikembangkan bisa berjalan tanpa koneksi internet. </a:t>
            </a:r>
          </a:p>
          <a:p>
            <a:pPr algn="just" marL="647700" indent="-323850" lvl="1">
              <a:lnSpc>
                <a:spcPts val="3600"/>
              </a:lnSpc>
              <a:buFont typeface="Arial"/>
              <a:buChar char="•"/>
            </a:pPr>
            <a:r>
              <a:rPr lang="en-US" sz="3000">
                <a:solidFill>
                  <a:srgbClr val="232253"/>
                </a:solidFill>
                <a:latin typeface="Inter"/>
              </a:rPr>
              <a:t>Aplikasi yang dikembangkan dapat berjalan pada semua browser yang ada sekarang.</a:t>
            </a:r>
          </a:p>
        </p:txBody>
      </p:sp>
      <p:sp>
        <p:nvSpPr>
          <p:cNvPr name="TextBox 4" id="4"/>
          <p:cNvSpPr txBox="true"/>
          <p:nvPr/>
        </p:nvSpPr>
        <p:spPr>
          <a:xfrm rot="0">
            <a:off x="5890297" y="2086689"/>
            <a:ext cx="6507407" cy="701675"/>
          </a:xfrm>
          <a:prstGeom prst="rect">
            <a:avLst/>
          </a:prstGeom>
        </p:spPr>
        <p:txBody>
          <a:bodyPr anchor="t" rtlCol="false" tIns="0" lIns="0" bIns="0" rIns="0">
            <a:spAutoFit/>
          </a:bodyPr>
          <a:lstStyle/>
          <a:p>
            <a:pPr>
              <a:lnSpc>
                <a:spcPts val="5799"/>
              </a:lnSpc>
              <a:spcBef>
                <a:spcPts val="4349"/>
              </a:spcBef>
            </a:pPr>
            <a:r>
              <a:rPr lang="en-US" sz="3999">
                <a:solidFill>
                  <a:srgbClr val="232253"/>
                </a:solidFill>
                <a:latin typeface="Inter Bold"/>
              </a:rPr>
              <a:t>Kebutuhan Nonfungsional</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21875" r="0" b="21875"/>
          <a:stretch>
            <a:fillRect/>
          </a:stretch>
        </p:blipFill>
        <p:spPr>
          <a:xfrm flipH="false" flipV="false">
            <a:off x="0" y="0"/>
            <a:ext cx="18288000" cy="10287000"/>
          </a:xfrm>
          <a:prstGeom prst="rect">
            <a:avLst/>
          </a:prstGeom>
        </p:spPr>
      </p:pic>
      <p:sp>
        <p:nvSpPr>
          <p:cNvPr name="Freeform 3" id="3"/>
          <p:cNvSpPr/>
          <p:nvPr/>
        </p:nvSpPr>
        <p:spPr>
          <a:xfrm flipH="false" flipV="false" rot="0">
            <a:off x="3846587" y="2189117"/>
            <a:ext cx="10594827" cy="7069183"/>
          </a:xfrm>
          <a:custGeom>
            <a:avLst/>
            <a:gdLst/>
            <a:ahLst/>
            <a:cxnLst/>
            <a:rect r="r" b="b" t="t" l="l"/>
            <a:pathLst>
              <a:path h="7069183" w="10594827">
                <a:moveTo>
                  <a:pt x="0" y="0"/>
                </a:moveTo>
                <a:lnTo>
                  <a:pt x="10594826" y="0"/>
                </a:lnTo>
                <a:lnTo>
                  <a:pt x="10594826" y="7069183"/>
                </a:lnTo>
                <a:lnTo>
                  <a:pt x="0" y="7069183"/>
                </a:lnTo>
                <a:lnTo>
                  <a:pt x="0" y="0"/>
                </a:lnTo>
                <a:close/>
              </a:path>
            </a:pathLst>
          </a:custGeom>
          <a:blipFill>
            <a:blip r:embed="rId3"/>
            <a:stretch>
              <a:fillRect l="0" t="0" r="0" b="0"/>
            </a:stretch>
          </a:blipFill>
        </p:spPr>
      </p:sp>
      <p:sp>
        <p:nvSpPr>
          <p:cNvPr name="TextBox 4" id="4"/>
          <p:cNvSpPr txBox="true"/>
          <p:nvPr/>
        </p:nvSpPr>
        <p:spPr>
          <a:xfrm rot="0">
            <a:off x="5050877" y="1020713"/>
            <a:ext cx="8186247" cy="701675"/>
          </a:xfrm>
          <a:prstGeom prst="rect">
            <a:avLst/>
          </a:prstGeom>
        </p:spPr>
        <p:txBody>
          <a:bodyPr anchor="t" rtlCol="false" tIns="0" lIns="0" bIns="0" rIns="0">
            <a:spAutoFit/>
          </a:bodyPr>
          <a:lstStyle/>
          <a:p>
            <a:pPr>
              <a:lnSpc>
                <a:spcPts val="5799"/>
              </a:lnSpc>
              <a:spcBef>
                <a:spcPts val="4349"/>
              </a:spcBef>
            </a:pPr>
            <a:r>
              <a:rPr lang="en-US" sz="3999">
                <a:solidFill>
                  <a:srgbClr val="232253"/>
                </a:solidFill>
                <a:latin typeface="Inter Bold"/>
              </a:rPr>
              <a:t>DFD (Data Flow Diagram) Level 0</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21875" r="0" b="21875"/>
          <a:stretch>
            <a:fillRect/>
          </a:stretch>
        </p:blipFill>
        <p:spPr>
          <a:xfrm flipH="false" flipV="false">
            <a:off x="0" y="0"/>
            <a:ext cx="18288000" cy="10287000"/>
          </a:xfrm>
          <a:prstGeom prst="rect">
            <a:avLst/>
          </a:prstGeom>
        </p:spPr>
      </p:pic>
      <p:sp>
        <p:nvSpPr>
          <p:cNvPr name="Freeform 3" id="3"/>
          <p:cNvSpPr/>
          <p:nvPr/>
        </p:nvSpPr>
        <p:spPr>
          <a:xfrm flipH="false" flipV="false" rot="0">
            <a:off x="6637700" y="296126"/>
            <a:ext cx="7800949" cy="9694749"/>
          </a:xfrm>
          <a:custGeom>
            <a:avLst/>
            <a:gdLst/>
            <a:ahLst/>
            <a:cxnLst/>
            <a:rect r="r" b="b" t="t" l="l"/>
            <a:pathLst>
              <a:path h="9694749" w="7800949">
                <a:moveTo>
                  <a:pt x="0" y="0"/>
                </a:moveTo>
                <a:lnTo>
                  <a:pt x="7800949" y="0"/>
                </a:lnTo>
                <a:lnTo>
                  <a:pt x="7800949" y="9694748"/>
                </a:lnTo>
                <a:lnTo>
                  <a:pt x="0" y="9694748"/>
                </a:lnTo>
                <a:lnTo>
                  <a:pt x="0" y="0"/>
                </a:lnTo>
                <a:close/>
              </a:path>
            </a:pathLst>
          </a:custGeom>
          <a:blipFill>
            <a:blip r:embed="rId3"/>
            <a:stretch>
              <a:fillRect l="0" t="0" r="0" b="0"/>
            </a:stretch>
          </a:blipFill>
        </p:spPr>
      </p:sp>
      <p:sp>
        <p:nvSpPr>
          <p:cNvPr name="TextBox 4" id="4"/>
          <p:cNvSpPr txBox="true"/>
          <p:nvPr/>
        </p:nvSpPr>
        <p:spPr>
          <a:xfrm rot="0">
            <a:off x="1028700" y="933450"/>
            <a:ext cx="5155514" cy="1996162"/>
          </a:xfrm>
          <a:prstGeom prst="rect">
            <a:avLst/>
          </a:prstGeom>
        </p:spPr>
        <p:txBody>
          <a:bodyPr anchor="t" rtlCol="false" tIns="0" lIns="0" bIns="0" rIns="0">
            <a:spAutoFit/>
          </a:bodyPr>
          <a:lstStyle/>
          <a:p>
            <a:pPr>
              <a:lnSpc>
                <a:spcPts val="5799"/>
              </a:lnSpc>
              <a:spcBef>
                <a:spcPts val="4347"/>
              </a:spcBef>
            </a:pPr>
            <a:r>
              <a:rPr lang="en-US" sz="3999">
                <a:solidFill>
                  <a:srgbClr val="232253"/>
                </a:solidFill>
                <a:latin typeface="Inter Bold"/>
              </a:rPr>
              <a:t>DFD </a:t>
            </a:r>
          </a:p>
          <a:p>
            <a:pPr>
              <a:lnSpc>
                <a:spcPts val="1999"/>
              </a:lnSpc>
              <a:spcBef>
                <a:spcPts val="1499"/>
              </a:spcBef>
            </a:pPr>
            <a:r>
              <a:rPr lang="en-US" sz="3999">
                <a:solidFill>
                  <a:srgbClr val="232253"/>
                </a:solidFill>
                <a:latin typeface="Inter Bold"/>
              </a:rPr>
              <a:t>(Data Flow Diagram) </a:t>
            </a:r>
          </a:p>
          <a:p>
            <a:pPr>
              <a:lnSpc>
                <a:spcPts val="3079"/>
              </a:lnSpc>
              <a:spcBef>
                <a:spcPts val="2309"/>
              </a:spcBef>
            </a:pPr>
            <a:r>
              <a:rPr lang="en-US" sz="3999">
                <a:solidFill>
                  <a:srgbClr val="232253"/>
                </a:solidFill>
                <a:latin typeface="Inter Bold"/>
              </a:rPr>
              <a:t>Level 1</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21875" r="0" b="21875"/>
          <a:stretch>
            <a:fillRect/>
          </a:stretch>
        </p:blipFill>
        <p:spPr>
          <a:xfrm flipH="false" flipV="false">
            <a:off x="0" y="0"/>
            <a:ext cx="18288000" cy="10287000"/>
          </a:xfrm>
          <a:prstGeom prst="rect">
            <a:avLst/>
          </a:prstGeom>
        </p:spPr>
      </p:pic>
      <p:sp>
        <p:nvSpPr>
          <p:cNvPr name="TextBox 3" id="3"/>
          <p:cNvSpPr txBox="true"/>
          <p:nvPr/>
        </p:nvSpPr>
        <p:spPr>
          <a:xfrm rot="0">
            <a:off x="1028700" y="1242498"/>
            <a:ext cx="5530496" cy="800100"/>
          </a:xfrm>
          <a:prstGeom prst="rect">
            <a:avLst/>
          </a:prstGeom>
        </p:spPr>
        <p:txBody>
          <a:bodyPr anchor="t" rtlCol="false" tIns="0" lIns="0" bIns="0" rIns="0">
            <a:spAutoFit/>
          </a:bodyPr>
          <a:lstStyle/>
          <a:p>
            <a:pPr>
              <a:lnSpc>
                <a:spcPts val="6525"/>
              </a:lnSpc>
              <a:spcBef>
                <a:spcPts val="4893"/>
              </a:spcBef>
            </a:pPr>
            <a:r>
              <a:rPr lang="en-US" sz="4500">
                <a:solidFill>
                  <a:srgbClr val="232253"/>
                </a:solidFill>
                <a:latin typeface="Inter Bold"/>
              </a:rPr>
              <a:t>Latar Belakang</a:t>
            </a:r>
          </a:p>
        </p:txBody>
      </p:sp>
      <p:sp>
        <p:nvSpPr>
          <p:cNvPr name="TextBox 4" id="4"/>
          <p:cNvSpPr txBox="true"/>
          <p:nvPr/>
        </p:nvSpPr>
        <p:spPr>
          <a:xfrm rot="0">
            <a:off x="1535779" y="2583377"/>
            <a:ext cx="13337391" cy="4274820"/>
          </a:xfrm>
          <a:prstGeom prst="rect">
            <a:avLst/>
          </a:prstGeom>
        </p:spPr>
        <p:txBody>
          <a:bodyPr anchor="t" rtlCol="false" tIns="0" lIns="0" bIns="0" rIns="0">
            <a:spAutoFit/>
          </a:bodyPr>
          <a:lstStyle/>
          <a:p>
            <a:pPr algn="just" marL="582930" indent="-291465" lvl="1">
              <a:lnSpc>
                <a:spcPts val="3779"/>
              </a:lnSpc>
              <a:buFont typeface="Arial"/>
              <a:buChar char="•"/>
            </a:pPr>
            <a:r>
              <a:rPr lang="en-US" sz="2700">
                <a:solidFill>
                  <a:srgbClr val="232253"/>
                </a:solidFill>
                <a:latin typeface="Inter"/>
              </a:rPr>
              <a:t>Penginputan data yang dilakukan oleh para kader masih dilakukan secara manual menggunakan kertas, kemudian dimasukkan kedalam Microsoft Excel.</a:t>
            </a:r>
          </a:p>
          <a:p>
            <a:pPr algn="just" marL="582930" indent="-291465" lvl="1">
              <a:lnSpc>
                <a:spcPts val="3779"/>
              </a:lnSpc>
              <a:buFont typeface="Arial"/>
              <a:buChar char="•"/>
            </a:pPr>
            <a:r>
              <a:rPr lang="en-US" sz="2700">
                <a:solidFill>
                  <a:srgbClr val="232253"/>
                </a:solidFill>
                <a:latin typeface="Inter"/>
              </a:rPr>
              <a:t>Pemeriksaan kesehatan status gizi anak oleh pihak puskesmas di setiap  Posyandu di Kecamatan Pringgarata hanya bisa dilakukan dalam kurun waktu tertentu.</a:t>
            </a:r>
          </a:p>
          <a:p>
            <a:pPr algn="just" marL="582930" indent="-291465" lvl="1">
              <a:lnSpc>
                <a:spcPts val="3779"/>
              </a:lnSpc>
              <a:buFont typeface="Arial"/>
              <a:buChar char="•"/>
            </a:pPr>
            <a:r>
              <a:rPr lang="en-US" sz="2700">
                <a:solidFill>
                  <a:srgbClr val="232253"/>
                </a:solidFill>
                <a:latin typeface="Inter"/>
              </a:rPr>
              <a:t>Hasil klasifikasi k-means dan k-medoids dari data status gizi anak yang telah dikumpulkan tidak lansung terlihat.</a:t>
            </a:r>
          </a:p>
          <a:p>
            <a:pPr algn="just" marL="582930" indent="-291465" lvl="1">
              <a:lnSpc>
                <a:spcPts val="3779"/>
              </a:lnSpc>
              <a:buFont typeface="Arial"/>
              <a:buChar char="•"/>
            </a:pPr>
            <a:r>
              <a:rPr lang="en-US" sz="2700">
                <a:solidFill>
                  <a:srgbClr val="232253"/>
                </a:solidFill>
                <a:latin typeface="Inter"/>
              </a:rPr>
              <a:t>Banyaknya ketidaktahuan orang tua akan anaknya yang mengalami masalah gizi.</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21875" r="0" b="21875"/>
          <a:stretch>
            <a:fillRect/>
          </a:stretch>
        </p:blipFill>
        <p:spPr>
          <a:xfrm flipH="false" flipV="false">
            <a:off x="0" y="0"/>
            <a:ext cx="18288000" cy="10287000"/>
          </a:xfrm>
          <a:prstGeom prst="rect">
            <a:avLst/>
          </a:prstGeom>
        </p:spPr>
      </p:pic>
      <p:sp>
        <p:nvSpPr>
          <p:cNvPr name="Freeform 3" id="3"/>
          <p:cNvSpPr/>
          <p:nvPr/>
        </p:nvSpPr>
        <p:spPr>
          <a:xfrm flipH="false" flipV="false" rot="0">
            <a:off x="7222205" y="218703"/>
            <a:ext cx="7238459" cy="9849593"/>
          </a:xfrm>
          <a:custGeom>
            <a:avLst/>
            <a:gdLst/>
            <a:ahLst/>
            <a:cxnLst/>
            <a:rect r="r" b="b" t="t" l="l"/>
            <a:pathLst>
              <a:path h="9849593" w="7238459">
                <a:moveTo>
                  <a:pt x="0" y="0"/>
                </a:moveTo>
                <a:lnTo>
                  <a:pt x="7238459" y="0"/>
                </a:lnTo>
                <a:lnTo>
                  <a:pt x="7238459" y="9849594"/>
                </a:lnTo>
                <a:lnTo>
                  <a:pt x="0" y="9849594"/>
                </a:lnTo>
                <a:lnTo>
                  <a:pt x="0" y="0"/>
                </a:lnTo>
                <a:close/>
              </a:path>
            </a:pathLst>
          </a:custGeom>
          <a:blipFill>
            <a:blip r:embed="rId3"/>
            <a:stretch>
              <a:fillRect l="0" t="0" r="0" b="0"/>
            </a:stretch>
          </a:blipFill>
        </p:spPr>
      </p:sp>
      <p:sp>
        <p:nvSpPr>
          <p:cNvPr name="TextBox 4" id="4"/>
          <p:cNvSpPr txBox="true"/>
          <p:nvPr/>
        </p:nvSpPr>
        <p:spPr>
          <a:xfrm rot="0">
            <a:off x="1028700" y="933450"/>
            <a:ext cx="4614793" cy="701675"/>
          </a:xfrm>
          <a:prstGeom prst="rect">
            <a:avLst/>
          </a:prstGeom>
        </p:spPr>
        <p:txBody>
          <a:bodyPr anchor="t" rtlCol="false" tIns="0" lIns="0" bIns="0" rIns="0">
            <a:spAutoFit/>
          </a:bodyPr>
          <a:lstStyle/>
          <a:p>
            <a:pPr>
              <a:lnSpc>
                <a:spcPts val="5799"/>
              </a:lnSpc>
              <a:spcBef>
                <a:spcPts val="4349"/>
              </a:spcBef>
            </a:pPr>
            <a:r>
              <a:rPr lang="en-US" sz="3999">
                <a:solidFill>
                  <a:srgbClr val="232253"/>
                </a:solidFill>
                <a:latin typeface="Inter Bold"/>
              </a:rPr>
              <a:t>Use Case Diagram</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21875" r="0" b="21875"/>
          <a:stretch>
            <a:fillRect/>
          </a:stretch>
        </p:blipFill>
        <p:spPr>
          <a:xfrm flipH="false" flipV="false">
            <a:off x="0" y="0"/>
            <a:ext cx="18288000" cy="10287000"/>
          </a:xfrm>
          <a:prstGeom prst="rect">
            <a:avLst/>
          </a:prstGeom>
        </p:spPr>
      </p:pic>
      <p:sp>
        <p:nvSpPr>
          <p:cNvPr name="Freeform 3" id="3"/>
          <p:cNvSpPr/>
          <p:nvPr/>
        </p:nvSpPr>
        <p:spPr>
          <a:xfrm flipH="false" flipV="false" rot="0">
            <a:off x="4116087" y="1513074"/>
            <a:ext cx="10055825" cy="7260853"/>
          </a:xfrm>
          <a:custGeom>
            <a:avLst/>
            <a:gdLst/>
            <a:ahLst/>
            <a:cxnLst/>
            <a:rect r="r" b="b" t="t" l="l"/>
            <a:pathLst>
              <a:path h="7260853" w="10055825">
                <a:moveTo>
                  <a:pt x="0" y="0"/>
                </a:moveTo>
                <a:lnTo>
                  <a:pt x="10055826" y="0"/>
                </a:lnTo>
                <a:lnTo>
                  <a:pt x="10055826" y="7260852"/>
                </a:lnTo>
                <a:lnTo>
                  <a:pt x="0" y="7260852"/>
                </a:lnTo>
                <a:lnTo>
                  <a:pt x="0" y="0"/>
                </a:lnTo>
                <a:close/>
              </a:path>
            </a:pathLst>
          </a:custGeom>
          <a:blipFill>
            <a:blip r:embed="rId3"/>
            <a:stretch>
              <a:fillRect l="0" t="0" r="0" b="0"/>
            </a:stretch>
          </a:blipFill>
        </p:spPr>
      </p:sp>
      <p:sp>
        <p:nvSpPr>
          <p:cNvPr name="TextBox 4" id="4"/>
          <p:cNvSpPr txBox="true"/>
          <p:nvPr/>
        </p:nvSpPr>
        <p:spPr>
          <a:xfrm rot="0">
            <a:off x="7334630" y="630237"/>
            <a:ext cx="3618740" cy="701675"/>
          </a:xfrm>
          <a:prstGeom prst="rect">
            <a:avLst/>
          </a:prstGeom>
        </p:spPr>
        <p:txBody>
          <a:bodyPr anchor="t" rtlCol="false" tIns="0" lIns="0" bIns="0" rIns="0">
            <a:spAutoFit/>
          </a:bodyPr>
          <a:lstStyle/>
          <a:p>
            <a:pPr>
              <a:lnSpc>
                <a:spcPts val="5799"/>
              </a:lnSpc>
              <a:spcBef>
                <a:spcPts val="4349"/>
              </a:spcBef>
            </a:pPr>
            <a:r>
              <a:rPr lang="en-US" sz="3999">
                <a:solidFill>
                  <a:srgbClr val="232253"/>
                </a:solidFill>
                <a:latin typeface="Inter Bold"/>
              </a:rPr>
              <a:t>Struktur Menu</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21875" r="0" b="21875"/>
          <a:stretch>
            <a:fillRect/>
          </a:stretch>
        </p:blipFill>
        <p:spPr>
          <a:xfrm flipH="false" flipV="false">
            <a:off x="0" y="0"/>
            <a:ext cx="18288000" cy="10287000"/>
          </a:xfrm>
          <a:prstGeom prst="rect">
            <a:avLst/>
          </a:prstGeom>
        </p:spPr>
      </p:pic>
      <p:sp>
        <p:nvSpPr>
          <p:cNvPr name="Freeform 3" id="3"/>
          <p:cNvSpPr/>
          <p:nvPr/>
        </p:nvSpPr>
        <p:spPr>
          <a:xfrm flipH="false" flipV="false" rot="0">
            <a:off x="2633925" y="2399639"/>
            <a:ext cx="13020150" cy="6858661"/>
          </a:xfrm>
          <a:custGeom>
            <a:avLst/>
            <a:gdLst/>
            <a:ahLst/>
            <a:cxnLst/>
            <a:rect r="r" b="b" t="t" l="l"/>
            <a:pathLst>
              <a:path h="6858661" w="13020150">
                <a:moveTo>
                  <a:pt x="0" y="0"/>
                </a:moveTo>
                <a:lnTo>
                  <a:pt x="13020150" y="0"/>
                </a:lnTo>
                <a:lnTo>
                  <a:pt x="13020150" y="6858661"/>
                </a:lnTo>
                <a:lnTo>
                  <a:pt x="0" y="6858661"/>
                </a:lnTo>
                <a:lnTo>
                  <a:pt x="0" y="0"/>
                </a:lnTo>
                <a:close/>
              </a:path>
            </a:pathLst>
          </a:custGeom>
          <a:blipFill>
            <a:blip r:embed="rId3"/>
            <a:stretch>
              <a:fillRect l="0" t="0" r="0" b="0"/>
            </a:stretch>
          </a:blipFill>
        </p:spPr>
      </p:sp>
      <p:sp>
        <p:nvSpPr>
          <p:cNvPr name="TextBox 4" id="4"/>
          <p:cNvSpPr txBox="true"/>
          <p:nvPr/>
        </p:nvSpPr>
        <p:spPr>
          <a:xfrm rot="0">
            <a:off x="4973979" y="552507"/>
            <a:ext cx="8340041" cy="1435100"/>
          </a:xfrm>
          <a:prstGeom prst="rect">
            <a:avLst/>
          </a:prstGeom>
        </p:spPr>
        <p:txBody>
          <a:bodyPr anchor="t" rtlCol="false" tIns="0" lIns="0" bIns="0" rIns="0">
            <a:spAutoFit/>
          </a:bodyPr>
          <a:lstStyle/>
          <a:p>
            <a:pPr>
              <a:lnSpc>
                <a:spcPts val="5799"/>
              </a:lnSpc>
              <a:spcBef>
                <a:spcPts val="4349"/>
              </a:spcBef>
            </a:pPr>
            <a:r>
              <a:rPr lang="en-US" sz="3999">
                <a:solidFill>
                  <a:srgbClr val="232253"/>
                </a:solidFill>
                <a:latin typeface="Inter Bold"/>
              </a:rPr>
              <a:t>Flowchart Sistem Perbandingan Klasifikasi K-Means &amp; K-Medoids</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21875" r="0" b="21875"/>
          <a:stretch>
            <a:fillRect/>
          </a:stretch>
        </p:blipFill>
        <p:spPr>
          <a:xfrm flipH="false" flipV="false">
            <a:off x="0" y="0"/>
            <a:ext cx="18288000" cy="10287000"/>
          </a:xfrm>
          <a:prstGeom prst="rect">
            <a:avLst/>
          </a:prstGeom>
        </p:spPr>
      </p:pic>
      <p:sp>
        <p:nvSpPr>
          <p:cNvPr name="Freeform 3" id="3"/>
          <p:cNvSpPr/>
          <p:nvPr/>
        </p:nvSpPr>
        <p:spPr>
          <a:xfrm flipH="false" flipV="false" rot="0">
            <a:off x="6578334" y="1969476"/>
            <a:ext cx="5131332" cy="7288824"/>
          </a:xfrm>
          <a:custGeom>
            <a:avLst/>
            <a:gdLst/>
            <a:ahLst/>
            <a:cxnLst/>
            <a:rect r="r" b="b" t="t" l="l"/>
            <a:pathLst>
              <a:path h="7288824" w="5131332">
                <a:moveTo>
                  <a:pt x="0" y="0"/>
                </a:moveTo>
                <a:lnTo>
                  <a:pt x="5131332" y="0"/>
                </a:lnTo>
                <a:lnTo>
                  <a:pt x="5131332" y="7288824"/>
                </a:lnTo>
                <a:lnTo>
                  <a:pt x="0" y="7288824"/>
                </a:lnTo>
                <a:lnTo>
                  <a:pt x="0" y="0"/>
                </a:lnTo>
                <a:close/>
              </a:path>
            </a:pathLst>
          </a:custGeom>
          <a:blipFill>
            <a:blip r:embed="rId3"/>
            <a:stretch>
              <a:fillRect l="0" t="0" r="0" b="0"/>
            </a:stretch>
          </a:blipFill>
        </p:spPr>
      </p:sp>
      <p:sp>
        <p:nvSpPr>
          <p:cNvPr name="TextBox 4" id="4"/>
          <p:cNvSpPr txBox="true"/>
          <p:nvPr/>
        </p:nvSpPr>
        <p:spPr>
          <a:xfrm rot="0">
            <a:off x="5277165" y="933450"/>
            <a:ext cx="7733670" cy="701675"/>
          </a:xfrm>
          <a:prstGeom prst="rect">
            <a:avLst/>
          </a:prstGeom>
        </p:spPr>
        <p:txBody>
          <a:bodyPr anchor="t" rtlCol="false" tIns="0" lIns="0" bIns="0" rIns="0">
            <a:spAutoFit/>
          </a:bodyPr>
          <a:lstStyle/>
          <a:p>
            <a:pPr>
              <a:lnSpc>
                <a:spcPts val="5799"/>
              </a:lnSpc>
              <a:spcBef>
                <a:spcPts val="4349"/>
              </a:spcBef>
            </a:pPr>
            <a:r>
              <a:rPr lang="en-US" sz="3999">
                <a:solidFill>
                  <a:srgbClr val="232253"/>
                </a:solidFill>
                <a:latin typeface="Inter Bold"/>
              </a:rPr>
              <a:t>Flowchart Cara Kerja K-Means</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21875" r="0" b="21875"/>
          <a:stretch>
            <a:fillRect/>
          </a:stretch>
        </p:blipFill>
        <p:spPr>
          <a:xfrm flipH="false" flipV="false">
            <a:off x="0" y="0"/>
            <a:ext cx="18288000" cy="10287000"/>
          </a:xfrm>
          <a:prstGeom prst="rect">
            <a:avLst/>
          </a:prstGeom>
        </p:spPr>
      </p:pic>
      <p:sp>
        <p:nvSpPr>
          <p:cNvPr name="Freeform 3" id="3"/>
          <p:cNvSpPr/>
          <p:nvPr/>
        </p:nvSpPr>
        <p:spPr>
          <a:xfrm flipH="false" flipV="false" rot="0">
            <a:off x="6093778" y="2000813"/>
            <a:ext cx="5483434" cy="7257487"/>
          </a:xfrm>
          <a:custGeom>
            <a:avLst/>
            <a:gdLst/>
            <a:ahLst/>
            <a:cxnLst/>
            <a:rect r="r" b="b" t="t" l="l"/>
            <a:pathLst>
              <a:path h="7257487" w="5483434">
                <a:moveTo>
                  <a:pt x="0" y="0"/>
                </a:moveTo>
                <a:lnTo>
                  <a:pt x="5483434" y="0"/>
                </a:lnTo>
                <a:lnTo>
                  <a:pt x="5483434" y="7257487"/>
                </a:lnTo>
                <a:lnTo>
                  <a:pt x="0" y="7257487"/>
                </a:lnTo>
                <a:lnTo>
                  <a:pt x="0" y="0"/>
                </a:lnTo>
                <a:close/>
              </a:path>
            </a:pathLst>
          </a:custGeom>
          <a:blipFill>
            <a:blip r:embed="rId3"/>
            <a:stretch>
              <a:fillRect l="0" t="0" r="0" b="0"/>
            </a:stretch>
          </a:blipFill>
        </p:spPr>
      </p:sp>
      <p:sp>
        <p:nvSpPr>
          <p:cNvPr name="TextBox 4" id="4"/>
          <p:cNvSpPr txBox="true"/>
          <p:nvPr/>
        </p:nvSpPr>
        <p:spPr>
          <a:xfrm rot="0">
            <a:off x="4973979" y="919220"/>
            <a:ext cx="8148556" cy="701675"/>
          </a:xfrm>
          <a:prstGeom prst="rect">
            <a:avLst/>
          </a:prstGeom>
        </p:spPr>
        <p:txBody>
          <a:bodyPr anchor="t" rtlCol="false" tIns="0" lIns="0" bIns="0" rIns="0">
            <a:spAutoFit/>
          </a:bodyPr>
          <a:lstStyle/>
          <a:p>
            <a:pPr>
              <a:lnSpc>
                <a:spcPts val="5799"/>
              </a:lnSpc>
              <a:spcBef>
                <a:spcPts val="4349"/>
              </a:spcBef>
            </a:pPr>
            <a:r>
              <a:rPr lang="en-US" sz="3999">
                <a:solidFill>
                  <a:srgbClr val="232253"/>
                </a:solidFill>
                <a:latin typeface="Inter Bold"/>
              </a:rPr>
              <a:t>Flowchart Cara Kerja K-Medoids</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21875" r="0" b="21875"/>
          <a:stretch>
            <a:fillRect/>
          </a:stretch>
        </p:blipFill>
        <p:spPr>
          <a:xfrm flipH="false" flipV="false">
            <a:off x="0" y="0"/>
            <a:ext cx="18288000" cy="10287000"/>
          </a:xfrm>
          <a:prstGeom prst="rect">
            <a:avLst/>
          </a:prstGeom>
        </p:spPr>
      </p:pic>
      <p:sp>
        <p:nvSpPr>
          <p:cNvPr name="Freeform 3" id="3"/>
          <p:cNvSpPr/>
          <p:nvPr/>
        </p:nvSpPr>
        <p:spPr>
          <a:xfrm flipH="false" flipV="false" rot="0">
            <a:off x="5007470" y="152491"/>
            <a:ext cx="10336303" cy="9995845"/>
          </a:xfrm>
          <a:custGeom>
            <a:avLst/>
            <a:gdLst/>
            <a:ahLst/>
            <a:cxnLst/>
            <a:rect r="r" b="b" t="t" l="l"/>
            <a:pathLst>
              <a:path h="9995845" w="10336303">
                <a:moveTo>
                  <a:pt x="0" y="0"/>
                </a:moveTo>
                <a:lnTo>
                  <a:pt x="10336304" y="0"/>
                </a:lnTo>
                <a:lnTo>
                  <a:pt x="10336304" y="9995845"/>
                </a:lnTo>
                <a:lnTo>
                  <a:pt x="0" y="9995845"/>
                </a:lnTo>
                <a:lnTo>
                  <a:pt x="0" y="0"/>
                </a:lnTo>
                <a:close/>
              </a:path>
            </a:pathLst>
          </a:custGeom>
          <a:blipFill>
            <a:blip r:embed="rId3"/>
            <a:stretch>
              <a:fillRect l="0" t="0" r="0" b="0"/>
            </a:stretch>
          </a:blipFill>
        </p:spPr>
      </p:sp>
      <p:sp>
        <p:nvSpPr>
          <p:cNvPr name="TextBox 4" id="4"/>
          <p:cNvSpPr txBox="true"/>
          <p:nvPr/>
        </p:nvSpPr>
        <p:spPr>
          <a:xfrm rot="0">
            <a:off x="1028700" y="933450"/>
            <a:ext cx="2644955" cy="1380927"/>
          </a:xfrm>
          <a:prstGeom prst="rect">
            <a:avLst/>
          </a:prstGeom>
        </p:spPr>
        <p:txBody>
          <a:bodyPr anchor="t" rtlCol="false" tIns="0" lIns="0" bIns="0" rIns="0">
            <a:spAutoFit/>
          </a:bodyPr>
          <a:lstStyle/>
          <a:p>
            <a:pPr>
              <a:lnSpc>
                <a:spcPts val="5799"/>
              </a:lnSpc>
              <a:spcBef>
                <a:spcPts val="4347"/>
              </a:spcBef>
            </a:pPr>
            <a:r>
              <a:rPr lang="en-US" sz="3999">
                <a:solidFill>
                  <a:srgbClr val="232253"/>
                </a:solidFill>
                <a:latin typeface="Inter Bold"/>
              </a:rPr>
              <a:t>Flowchart </a:t>
            </a:r>
          </a:p>
          <a:p>
            <a:pPr>
              <a:lnSpc>
                <a:spcPts val="1999"/>
              </a:lnSpc>
              <a:spcBef>
                <a:spcPts val="1499"/>
              </a:spcBef>
            </a:pPr>
            <a:r>
              <a:rPr lang="en-US" sz="3999">
                <a:solidFill>
                  <a:srgbClr val="232253"/>
                </a:solidFill>
                <a:latin typeface="Inter Bold"/>
              </a:rPr>
              <a:t>Sistem</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21875" r="0" b="21875"/>
          <a:stretch>
            <a:fillRect/>
          </a:stretch>
        </p:blipFill>
        <p:spPr>
          <a:xfrm flipH="false" flipV="false">
            <a:off x="0" y="0"/>
            <a:ext cx="18288000" cy="10287000"/>
          </a:xfrm>
          <a:prstGeom prst="rect">
            <a:avLst/>
          </a:prstGeom>
        </p:spPr>
      </p:pic>
      <p:sp>
        <p:nvSpPr>
          <p:cNvPr name="Freeform 3" id="3"/>
          <p:cNvSpPr/>
          <p:nvPr/>
        </p:nvSpPr>
        <p:spPr>
          <a:xfrm flipH="false" flipV="false" rot="0">
            <a:off x="2234229" y="2954540"/>
            <a:ext cx="5823041" cy="5132172"/>
          </a:xfrm>
          <a:custGeom>
            <a:avLst/>
            <a:gdLst/>
            <a:ahLst/>
            <a:cxnLst/>
            <a:rect r="r" b="b" t="t" l="l"/>
            <a:pathLst>
              <a:path h="5132172" w="5823041">
                <a:moveTo>
                  <a:pt x="0" y="0"/>
                </a:moveTo>
                <a:lnTo>
                  <a:pt x="5823041" y="0"/>
                </a:lnTo>
                <a:lnTo>
                  <a:pt x="5823041" y="5132172"/>
                </a:lnTo>
                <a:lnTo>
                  <a:pt x="0" y="5132172"/>
                </a:lnTo>
                <a:lnTo>
                  <a:pt x="0" y="0"/>
                </a:lnTo>
                <a:close/>
              </a:path>
            </a:pathLst>
          </a:custGeom>
          <a:blipFill>
            <a:blip r:embed="rId3"/>
            <a:stretch>
              <a:fillRect l="0" t="0" r="0" b="0"/>
            </a:stretch>
          </a:blipFill>
        </p:spPr>
      </p:sp>
      <p:sp>
        <p:nvSpPr>
          <p:cNvPr name="Freeform 4" id="4"/>
          <p:cNvSpPr/>
          <p:nvPr/>
        </p:nvSpPr>
        <p:spPr>
          <a:xfrm flipH="false" flipV="false" rot="0">
            <a:off x="8646032" y="3024030"/>
            <a:ext cx="7407739" cy="4993191"/>
          </a:xfrm>
          <a:custGeom>
            <a:avLst/>
            <a:gdLst/>
            <a:ahLst/>
            <a:cxnLst/>
            <a:rect r="r" b="b" t="t" l="l"/>
            <a:pathLst>
              <a:path h="4993191" w="7407739">
                <a:moveTo>
                  <a:pt x="0" y="0"/>
                </a:moveTo>
                <a:lnTo>
                  <a:pt x="7407739" y="0"/>
                </a:lnTo>
                <a:lnTo>
                  <a:pt x="7407739" y="4993191"/>
                </a:lnTo>
                <a:lnTo>
                  <a:pt x="0" y="4993191"/>
                </a:lnTo>
                <a:lnTo>
                  <a:pt x="0" y="0"/>
                </a:lnTo>
                <a:close/>
              </a:path>
            </a:pathLst>
          </a:custGeom>
          <a:blipFill>
            <a:blip r:embed="rId4"/>
            <a:stretch>
              <a:fillRect l="0" t="0" r="0" b="0"/>
            </a:stretch>
          </a:blipFill>
        </p:spPr>
      </p:sp>
      <p:sp>
        <p:nvSpPr>
          <p:cNvPr name="TextBox 5" id="5"/>
          <p:cNvSpPr txBox="true"/>
          <p:nvPr/>
        </p:nvSpPr>
        <p:spPr>
          <a:xfrm rot="0">
            <a:off x="7321553" y="630237"/>
            <a:ext cx="3644895" cy="701675"/>
          </a:xfrm>
          <a:prstGeom prst="rect">
            <a:avLst/>
          </a:prstGeom>
        </p:spPr>
        <p:txBody>
          <a:bodyPr anchor="t" rtlCol="false" tIns="0" lIns="0" bIns="0" rIns="0">
            <a:spAutoFit/>
          </a:bodyPr>
          <a:lstStyle/>
          <a:p>
            <a:pPr>
              <a:lnSpc>
                <a:spcPts val="5799"/>
              </a:lnSpc>
              <a:spcBef>
                <a:spcPts val="4349"/>
              </a:spcBef>
            </a:pPr>
            <a:r>
              <a:rPr lang="en-US" sz="3999">
                <a:solidFill>
                  <a:srgbClr val="232253"/>
                </a:solidFill>
                <a:latin typeface="Inter Bold"/>
              </a:rPr>
              <a:t>Struktur Tabel</a:t>
            </a:r>
          </a:p>
        </p:txBody>
      </p:sp>
      <p:sp>
        <p:nvSpPr>
          <p:cNvPr name="TextBox 6" id="6"/>
          <p:cNvSpPr txBox="true"/>
          <p:nvPr/>
        </p:nvSpPr>
        <p:spPr>
          <a:xfrm rot="0">
            <a:off x="3077856" y="2124088"/>
            <a:ext cx="4135788" cy="533400"/>
          </a:xfrm>
          <a:prstGeom prst="rect">
            <a:avLst/>
          </a:prstGeom>
        </p:spPr>
        <p:txBody>
          <a:bodyPr anchor="t" rtlCol="false" tIns="0" lIns="0" bIns="0" rIns="0">
            <a:spAutoFit/>
          </a:bodyPr>
          <a:lstStyle/>
          <a:p>
            <a:pPr>
              <a:lnSpc>
                <a:spcPts val="4350"/>
              </a:lnSpc>
              <a:spcBef>
                <a:spcPts val="3262"/>
              </a:spcBef>
            </a:pPr>
            <a:r>
              <a:rPr lang="en-US" sz="3000">
                <a:solidFill>
                  <a:srgbClr val="232253"/>
                </a:solidFill>
                <a:latin typeface="Inter Bold"/>
              </a:rPr>
              <a:t>Tabel data_orang_tua</a:t>
            </a:r>
          </a:p>
        </p:txBody>
      </p:sp>
      <p:sp>
        <p:nvSpPr>
          <p:cNvPr name="TextBox 7" id="7"/>
          <p:cNvSpPr txBox="true"/>
          <p:nvPr/>
        </p:nvSpPr>
        <p:spPr>
          <a:xfrm rot="0">
            <a:off x="10794244" y="2124088"/>
            <a:ext cx="3111315" cy="533400"/>
          </a:xfrm>
          <a:prstGeom prst="rect">
            <a:avLst/>
          </a:prstGeom>
        </p:spPr>
        <p:txBody>
          <a:bodyPr anchor="t" rtlCol="false" tIns="0" lIns="0" bIns="0" rIns="0">
            <a:spAutoFit/>
          </a:bodyPr>
          <a:lstStyle/>
          <a:p>
            <a:pPr>
              <a:lnSpc>
                <a:spcPts val="4350"/>
              </a:lnSpc>
              <a:spcBef>
                <a:spcPts val="3262"/>
              </a:spcBef>
            </a:pPr>
            <a:r>
              <a:rPr lang="en-US" sz="3000">
                <a:solidFill>
                  <a:srgbClr val="232253"/>
                </a:solidFill>
                <a:latin typeface="Inter Bold"/>
              </a:rPr>
              <a:t>Tabel data_anak</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21875" r="0" b="21875"/>
          <a:stretch>
            <a:fillRect/>
          </a:stretch>
        </p:blipFill>
        <p:spPr>
          <a:xfrm flipH="false" flipV="false">
            <a:off x="0" y="0"/>
            <a:ext cx="18288000" cy="10287000"/>
          </a:xfrm>
          <a:prstGeom prst="rect">
            <a:avLst/>
          </a:prstGeom>
        </p:spPr>
      </p:pic>
      <p:sp>
        <p:nvSpPr>
          <p:cNvPr name="Freeform 3" id="3"/>
          <p:cNvSpPr/>
          <p:nvPr/>
        </p:nvSpPr>
        <p:spPr>
          <a:xfrm flipH="false" flipV="false" rot="0">
            <a:off x="1650480" y="3498091"/>
            <a:ext cx="7069965" cy="3960010"/>
          </a:xfrm>
          <a:custGeom>
            <a:avLst/>
            <a:gdLst/>
            <a:ahLst/>
            <a:cxnLst/>
            <a:rect r="r" b="b" t="t" l="l"/>
            <a:pathLst>
              <a:path h="3960010" w="7069965">
                <a:moveTo>
                  <a:pt x="0" y="0"/>
                </a:moveTo>
                <a:lnTo>
                  <a:pt x="7069965" y="0"/>
                </a:lnTo>
                <a:lnTo>
                  <a:pt x="7069965" y="3960009"/>
                </a:lnTo>
                <a:lnTo>
                  <a:pt x="0" y="3960009"/>
                </a:lnTo>
                <a:lnTo>
                  <a:pt x="0" y="0"/>
                </a:lnTo>
                <a:close/>
              </a:path>
            </a:pathLst>
          </a:custGeom>
          <a:blipFill>
            <a:blip r:embed="rId3"/>
            <a:stretch>
              <a:fillRect l="0" t="0" r="0" b="0"/>
            </a:stretch>
          </a:blipFill>
        </p:spPr>
      </p:sp>
      <p:sp>
        <p:nvSpPr>
          <p:cNvPr name="Freeform 4" id="4"/>
          <p:cNvSpPr/>
          <p:nvPr/>
        </p:nvSpPr>
        <p:spPr>
          <a:xfrm flipH="false" flipV="false" rot="0">
            <a:off x="9305844" y="3498091"/>
            <a:ext cx="7331676" cy="3184897"/>
          </a:xfrm>
          <a:custGeom>
            <a:avLst/>
            <a:gdLst/>
            <a:ahLst/>
            <a:cxnLst/>
            <a:rect r="r" b="b" t="t" l="l"/>
            <a:pathLst>
              <a:path h="3184897" w="7331676">
                <a:moveTo>
                  <a:pt x="0" y="0"/>
                </a:moveTo>
                <a:lnTo>
                  <a:pt x="7331676" y="0"/>
                </a:lnTo>
                <a:lnTo>
                  <a:pt x="7331676" y="3184897"/>
                </a:lnTo>
                <a:lnTo>
                  <a:pt x="0" y="3184897"/>
                </a:lnTo>
                <a:lnTo>
                  <a:pt x="0" y="0"/>
                </a:lnTo>
                <a:close/>
              </a:path>
            </a:pathLst>
          </a:custGeom>
          <a:blipFill>
            <a:blip r:embed="rId4"/>
            <a:stretch>
              <a:fillRect l="0" t="0" r="0" b="0"/>
            </a:stretch>
          </a:blipFill>
        </p:spPr>
      </p:sp>
      <p:sp>
        <p:nvSpPr>
          <p:cNvPr name="TextBox 5" id="5"/>
          <p:cNvSpPr txBox="true"/>
          <p:nvPr/>
        </p:nvSpPr>
        <p:spPr>
          <a:xfrm rot="0">
            <a:off x="7321553" y="933450"/>
            <a:ext cx="3644895" cy="701675"/>
          </a:xfrm>
          <a:prstGeom prst="rect">
            <a:avLst/>
          </a:prstGeom>
        </p:spPr>
        <p:txBody>
          <a:bodyPr anchor="t" rtlCol="false" tIns="0" lIns="0" bIns="0" rIns="0">
            <a:spAutoFit/>
          </a:bodyPr>
          <a:lstStyle/>
          <a:p>
            <a:pPr>
              <a:lnSpc>
                <a:spcPts val="5799"/>
              </a:lnSpc>
              <a:spcBef>
                <a:spcPts val="4349"/>
              </a:spcBef>
            </a:pPr>
            <a:r>
              <a:rPr lang="en-US" sz="3999">
                <a:solidFill>
                  <a:srgbClr val="232253"/>
                </a:solidFill>
                <a:latin typeface="Inter Bold"/>
              </a:rPr>
              <a:t>Struktur Tabel</a:t>
            </a:r>
          </a:p>
        </p:txBody>
      </p:sp>
      <p:sp>
        <p:nvSpPr>
          <p:cNvPr name="TextBox 6" id="6"/>
          <p:cNvSpPr txBox="true"/>
          <p:nvPr/>
        </p:nvSpPr>
        <p:spPr>
          <a:xfrm rot="0">
            <a:off x="3715178" y="2752700"/>
            <a:ext cx="2940570" cy="533400"/>
          </a:xfrm>
          <a:prstGeom prst="rect">
            <a:avLst/>
          </a:prstGeom>
        </p:spPr>
        <p:txBody>
          <a:bodyPr anchor="t" rtlCol="false" tIns="0" lIns="0" bIns="0" rIns="0">
            <a:spAutoFit/>
          </a:bodyPr>
          <a:lstStyle/>
          <a:p>
            <a:pPr>
              <a:lnSpc>
                <a:spcPts val="4350"/>
              </a:lnSpc>
              <a:spcBef>
                <a:spcPts val="3262"/>
              </a:spcBef>
            </a:pPr>
            <a:r>
              <a:rPr lang="en-US" sz="3000">
                <a:solidFill>
                  <a:srgbClr val="232253"/>
                </a:solidFill>
                <a:latin typeface="Inter Bold"/>
              </a:rPr>
              <a:t>Tabel data_gizi</a:t>
            </a:r>
          </a:p>
        </p:txBody>
      </p:sp>
      <p:sp>
        <p:nvSpPr>
          <p:cNvPr name="TextBox 7" id="7"/>
          <p:cNvSpPr txBox="true"/>
          <p:nvPr/>
        </p:nvSpPr>
        <p:spPr>
          <a:xfrm rot="0">
            <a:off x="11416024" y="2752700"/>
            <a:ext cx="3111315" cy="533400"/>
          </a:xfrm>
          <a:prstGeom prst="rect">
            <a:avLst/>
          </a:prstGeom>
        </p:spPr>
        <p:txBody>
          <a:bodyPr anchor="t" rtlCol="false" tIns="0" lIns="0" bIns="0" rIns="0">
            <a:spAutoFit/>
          </a:bodyPr>
          <a:lstStyle/>
          <a:p>
            <a:pPr>
              <a:lnSpc>
                <a:spcPts val="4350"/>
              </a:lnSpc>
              <a:spcBef>
                <a:spcPts val="3262"/>
              </a:spcBef>
            </a:pPr>
            <a:r>
              <a:rPr lang="en-US" sz="3000">
                <a:solidFill>
                  <a:srgbClr val="232253"/>
                </a:solidFill>
                <a:latin typeface="Inter Bold"/>
              </a:rPr>
              <a:t>Tabel data_user</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21875" r="0" b="21875"/>
          <a:stretch>
            <a:fillRect/>
          </a:stretch>
        </p:blipFill>
        <p:spPr>
          <a:xfrm flipH="false" flipV="false">
            <a:off x="0" y="0"/>
            <a:ext cx="18288000" cy="10287000"/>
          </a:xfrm>
          <a:prstGeom prst="rect">
            <a:avLst/>
          </a:prstGeom>
        </p:spPr>
      </p:pic>
      <p:sp>
        <p:nvSpPr>
          <p:cNvPr name="Freeform 3" id="3"/>
          <p:cNvSpPr/>
          <p:nvPr/>
        </p:nvSpPr>
        <p:spPr>
          <a:xfrm flipH="false" flipV="false" rot="0">
            <a:off x="5568971" y="1238787"/>
            <a:ext cx="7150057" cy="8481775"/>
          </a:xfrm>
          <a:custGeom>
            <a:avLst/>
            <a:gdLst/>
            <a:ahLst/>
            <a:cxnLst/>
            <a:rect r="r" b="b" t="t" l="l"/>
            <a:pathLst>
              <a:path h="8481775" w="7150057">
                <a:moveTo>
                  <a:pt x="0" y="0"/>
                </a:moveTo>
                <a:lnTo>
                  <a:pt x="7150058" y="0"/>
                </a:lnTo>
                <a:lnTo>
                  <a:pt x="7150058" y="8481775"/>
                </a:lnTo>
                <a:lnTo>
                  <a:pt x="0" y="8481775"/>
                </a:lnTo>
                <a:lnTo>
                  <a:pt x="0" y="0"/>
                </a:lnTo>
                <a:close/>
              </a:path>
            </a:pathLst>
          </a:custGeom>
          <a:blipFill>
            <a:blip r:embed="rId3"/>
            <a:stretch>
              <a:fillRect l="0" t="0" r="0" b="0"/>
            </a:stretch>
          </a:blipFill>
        </p:spPr>
      </p:sp>
      <p:sp>
        <p:nvSpPr>
          <p:cNvPr name="TextBox 4" id="4"/>
          <p:cNvSpPr txBox="true"/>
          <p:nvPr/>
        </p:nvSpPr>
        <p:spPr>
          <a:xfrm rot="0">
            <a:off x="7599014" y="331433"/>
            <a:ext cx="3089972" cy="701675"/>
          </a:xfrm>
          <a:prstGeom prst="rect">
            <a:avLst/>
          </a:prstGeom>
        </p:spPr>
        <p:txBody>
          <a:bodyPr anchor="t" rtlCol="false" tIns="0" lIns="0" bIns="0" rIns="0">
            <a:spAutoFit/>
          </a:bodyPr>
          <a:lstStyle/>
          <a:p>
            <a:pPr>
              <a:lnSpc>
                <a:spcPts val="5799"/>
              </a:lnSpc>
              <a:spcBef>
                <a:spcPts val="4349"/>
              </a:spcBef>
            </a:pPr>
            <a:r>
              <a:rPr lang="en-US" sz="3999">
                <a:solidFill>
                  <a:srgbClr val="232253"/>
                </a:solidFill>
                <a:latin typeface="Inter Bold"/>
              </a:rPr>
              <a:t>Relasi Tabel</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21875" r="0" b="21875"/>
          <a:stretch>
            <a:fillRect/>
          </a:stretch>
        </p:blipFill>
        <p:spPr>
          <a:xfrm flipH="false" flipV="false">
            <a:off x="0" y="0"/>
            <a:ext cx="18288000" cy="10287000"/>
          </a:xfrm>
          <a:prstGeom prst="rect">
            <a:avLst/>
          </a:prstGeom>
        </p:spPr>
      </p:pic>
      <p:sp>
        <p:nvSpPr>
          <p:cNvPr name="Freeform 3" id="3"/>
          <p:cNvSpPr/>
          <p:nvPr/>
        </p:nvSpPr>
        <p:spPr>
          <a:xfrm flipH="false" flipV="false" rot="0">
            <a:off x="2435022" y="2343859"/>
            <a:ext cx="13417956" cy="6816150"/>
          </a:xfrm>
          <a:custGeom>
            <a:avLst/>
            <a:gdLst/>
            <a:ahLst/>
            <a:cxnLst/>
            <a:rect r="r" b="b" t="t" l="l"/>
            <a:pathLst>
              <a:path h="6816150" w="13417956">
                <a:moveTo>
                  <a:pt x="0" y="0"/>
                </a:moveTo>
                <a:lnTo>
                  <a:pt x="13417956" y="0"/>
                </a:lnTo>
                <a:lnTo>
                  <a:pt x="13417956" y="6816151"/>
                </a:lnTo>
                <a:lnTo>
                  <a:pt x="0" y="6816151"/>
                </a:lnTo>
                <a:lnTo>
                  <a:pt x="0" y="0"/>
                </a:lnTo>
                <a:close/>
              </a:path>
            </a:pathLst>
          </a:custGeom>
          <a:blipFill>
            <a:blip r:embed="rId3"/>
            <a:stretch>
              <a:fillRect l="0" t="0" r="0" b="0"/>
            </a:stretch>
          </a:blipFill>
        </p:spPr>
      </p:sp>
      <p:sp>
        <p:nvSpPr>
          <p:cNvPr name="TextBox 4" id="4"/>
          <p:cNvSpPr txBox="true"/>
          <p:nvPr/>
        </p:nvSpPr>
        <p:spPr>
          <a:xfrm rot="0">
            <a:off x="7447657" y="630237"/>
            <a:ext cx="3392687" cy="701675"/>
          </a:xfrm>
          <a:prstGeom prst="rect">
            <a:avLst/>
          </a:prstGeom>
        </p:spPr>
        <p:txBody>
          <a:bodyPr anchor="t" rtlCol="false" tIns="0" lIns="0" bIns="0" rIns="0">
            <a:spAutoFit/>
          </a:bodyPr>
          <a:lstStyle/>
          <a:p>
            <a:pPr>
              <a:lnSpc>
                <a:spcPts val="5799"/>
              </a:lnSpc>
              <a:spcBef>
                <a:spcPts val="4349"/>
              </a:spcBef>
            </a:pPr>
            <a:r>
              <a:rPr lang="en-US" sz="3999">
                <a:solidFill>
                  <a:srgbClr val="232253"/>
                </a:solidFill>
                <a:latin typeface="Inter Bold"/>
              </a:rPr>
              <a:t>Implementasi</a:t>
            </a:r>
          </a:p>
        </p:txBody>
      </p:sp>
      <p:sp>
        <p:nvSpPr>
          <p:cNvPr name="TextBox 5" id="5"/>
          <p:cNvSpPr txBox="true"/>
          <p:nvPr/>
        </p:nvSpPr>
        <p:spPr>
          <a:xfrm rot="0">
            <a:off x="2050409" y="1534234"/>
            <a:ext cx="4257342" cy="533400"/>
          </a:xfrm>
          <a:prstGeom prst="rect">
            <a:avLst/>
          </a:prstGeom>
        </p:spPr>
        <p:txBody>
          <a:bodyPr anchor="t" rtlCol="false" tIns="0" lIns="0" bIns="0" rIns="0">
            <a:spAutoFit/>
          </a:bodyPr>
          <a:lstStyle/>
          <a:p>
            <a:pPr marL="647700" indent="-323850" lvl="1">
              <a:lnSpc>
                <a:spcPts val="4350"/>
              </a:lnSpc>
              <a:spcBef>
                <a:spcPts val="1629"/>
              </a:spcBef>
              <a:buFont typeface="Arial"/>
              <a:buChar char="•"/>
            </a:pPr>
            <a:r>
              <a:rPr lang="en-US" sz="3000">
                <a:solidFill>
                  <a:srgbClr val="232253"/>
                </a:solidFill>
                <a:latin typeface="Inter"/>
              </a:rPr>
              <a:t>Login</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21875" r="0" b="21875"/>
          <a:stretch>
            <a:fillRect/>
          </a:stretch>
        </p:blipFill>
        <p:spPr>
          <a:xfrm flipH="false" flipV="false">
            <a:off x="0" y="0"/>
            <a:ext cx="18288000" cy="10287000"/>
          </a:xfrm>
          <a:prstGeom prst="rect">
            <a:avLst/>
          </a:prstGeom>
        </p:spPr>
      </p:pic>
      <p:sp>
        <p:nvSpPr>
          <p:cNvPr name="TextBox 3" id="3"/>
          <p:cNvSpPr txBox="true"/>
          <p:nvPr/>
        </p:nvSpPr>
        <p:spPr>
          <a:xfrm rot="0">
            <a:off x="1535779" y="2583377"/>
            <a:ext cx="13337391" cy="4274820"/>
          </a:xfrm>
          <a:prstGeom prst="rect">
            <a:avLst/>
          </a:prstGeom>
        </p:spPr>
        <p:txBody>
          <a:bodyPr anchor="t" rtlCol="false" tIns="0" lIns="0" bIns="0" rIns="0">
            <a:spAutoFit/>
          </a:bodyPr>
          <a:lstStyle/>
          <a:p>
            <a:pPr algn="just" marL="582930" indent="-291465" lvl="1">
              <a:lnSpc>
                <a:spcPts val="3779"/>
              </a:lnSpc>
              <a:buFont typeface="Arial"/>
              <a:buChar char="•"/>
            </a:pPr>
            <a:r>
              <a:rPr lang="en-US" sz="2700">
                <a:solidFill>
                  <a:srgbClr val="232253"/>
                </a:solidFill>
                <a:latin typeface="Inter"/>
              </a:rPr>
              <a:t>1.Data yang digunakan untuk pembuatan klasifikasi k-means dan k-medoids menggunakan data sekunder yang diperoleh dari Puskesmas Bagu, Lombok Tengah.</a:t>
            </a:r>
          </a:p>
          <a:p>
            <a:pPr algn="just" marL="582930" indent="-291465" lvl="1">
              <a:lnSpc>
                <a:spcPts val="3779"/>
              </a:lnSpc>
              <a:buFont typeface="Arial"/>
              <a:buChar char="•"/>
            </a:pPr>
            <a:r>
              <a:rPr lang="en-US" sz="2700">
                <a:solidFill>
                  <a:srgbClr val="232253"/>
                </a:solidFill>
                <a:latin typeface="Inter"/>
              </a:rPr>
              <a:t>Proses pembuatan klasifikasi k-means dan k-medoids status gizi anak menggunakan aplikasi Visual Studio Code.</a:t>
            </a:r>
          </a:p>
          <a:p>
            <a:pPr algn="just" marL="582930" indent="-291465" lvl="1">
              <a:lnSpc>
                <a:spcPts val="3779"/>
              </a:lnSpc>
              <a:buFont typeface="Arial"/>
              <a:buChar char="•"/>
            </a:pPr>
            <a:r>
              <a:rPr lang="en-US" sz="2700">
                <a:solidFill>
                  <a:srgbClr val="232253"/>
                </a:solidFill>
                <a:latin typeface="Inter"/>
              </a:rPr>
              <a:t>Kriteria fitur data yang digunakan meliputi berat badan lahir, tinggi badan lahir, berat badan sekarang, tinggi badan sekarang, usia, dan jenis kelamin.</a:t>
            </a:r>
          </a:p>
          <a:p>
            <a:pPr algn="just" marL="582930" indent="-291465" lvl="1">
              <a:lnSpc>
                <a:spcPts val="3779"/>
              </a:lnSpc>
              <a:buFont typeface="Arial"/>
              <a:buChar char="•"/>
            </a:pPr>
            <a:r>
              <a:rPr lang="en-US" sz="2700">
                <a:solidFill>
                  <a:srgbClr val="232253"/>
                </a:solidFill>
                <a:latin typeface="Inter"/>
              </a:rPr>
              <a:t>Output yang diperoleh dari status gizi terdiri dari tiga label yaitu gizi kurang, gizi baik, dan gizi lebih. </a:t>
            </a:r>
          </a:p>
        </p:txBody>
      </p:sp>
      <p:sp>
        <p:nvSpPr>
          <p:cNvPr name="TextBox 4" id="4"/>
          <p:cNvSpPr txBox="true"/>
          <p:nvPr/>
        </p:nvSpPr>
        <p:spPr>
          <a:xfrm rot="0">
            <a:off x="1028700" y="1242498"/>
            <a:ext cx="6041125" cy="800100"/>
          </a:xfrm>
          <a:prstGeom prst="rect">
            <a:avLst/>
          </a:prstGeom>
        </p:spPr>
        <p:txBody>
          <a:bodyPr anchor="t" rtlCol="false" tIns="0" lIns="0" bIns="0" rIns="0">
            <a:spAutoFit/>
          </a:bodyPr>
          <a:lstStyle/>
          <a:p>
            <a:pPr>
              <a:lnSpc>
                <a:spcPts val="6525"/>
              </a:lnSpc>
              <a:spcBef>
                <a:spcPts val="4893"/>
              </a:spcBef>
            </a:pPr>
            <a:r>
              <a:rPr lang="en-US" sz="4500">
                <a:solidFill>
                  <a:srgbClr val="232253"/>
                </a:solidFill>
                <a:latin typeface="Inter Bold"/>
              </a:rPr>
              <a:t>Batasan Masalah</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21875" r="0" b="21875"/>
          <a:stretch>
            <a:fillRect/>
          </a:stretch>
        </p:blipFill>
        <p:spPr>
          <a:xfrm flipH="false" flipV="false">
            <a:off x="0" y="0"/>
            <a:ext cx="18288000" cy="10287000"/>
          </a:xfrm>
          <a:prstGeom prst="rect">
            <a:avLst/>
          </a:prstGeom>
        </p:spPr>
      </p:pic>
      <p:sp>
        <p:nvSpPr>
          <p:cNvPr name="Freeform 3" id="3"/>
          <p:cNvSpPr/>
          <p:nvPr/>
        </p:nvSpPr>
        <p:spPr>
          <a:xfrm flipH="false" flipV="false" rot="0">
            <a:off x="2352793" y="2134346"/>
            <a:ext cx="13582413" cy="6984823"/>
          </a:xfrm>
          <a:custGeom>
            <a:avLst/>
            <a:gdLst/>
            <a:ahLst/>
            <a:cxnLst/>
            <a:rect r="r" b="b" t="t" l="l"/>
            <a:pathLst>
              <a:path h="6984823" w="13582413">
                <a:moveTo>
                  <a:pt x="0" y="0"/>
                </a:moveTo>
                <a:lnTo>
                  <a:pt x="13582414" y="0"/>
                </a:lnTo>
                <a:lnTo>
                  <a:pt x="13582414" y="6984824"/>
                </a:lnTo>
                <a:lnTo>
                  <a:pt x="0" y="6984824"/>
                </a:lnTo>
                <a:lnTo>
                  <a:pt x="0" y="0"/>
                </a:lnTo>
                <a:close/>
              </a:path>
            </a:pathLst>
          </a:custGeom>
          <a:blipFill>
            <a:blip r:embed="rId3"/>
            <a:stretch>
              <a:fillRect l="0" t="0" r="0" b="0"/>
            </a:stretch>
          </a:blipFill>
        </p:spPr>
      </p:sp>
      <p:sp>
        <p:nvSpPr>
          <p:cNvPr name="TextBox 4" id="4"/>
          <p:cNvSpPr txBox="true"/>
          <p:nvPr/>
        </p:nvSpPr>
        <p:spPr>
          <a:xfrm rot="0">
            <a:off x="7438125" y="630237"/>
            <a:ext cx="3411749" cy="701675"/>
          </a:xfrm>
          <a:prstGeom prst="rect">
            <a:avLst/>
          </a:prstGeom>
        </p:spPr>
        <p:txBody>
          <a:bodyPr anchor="t" rtlCol="false" tIns="0" lIns="0" bIns="0" rIns="0">
            <a:spAutoFit/>
          </a:bodyPr>
          <a:lstStyle/>
          <a:p>
            <a:pPr>
              <a:lnSpc>
                <a:spcPts val="5799"/>
              </a:lnSpc>
              <a:spcBef>
                <a:spcPts val="4349"/>
              </a:spcBef>
            </a:pPr>
            <a:r>
              <a:rPr lang="en-US" sz="3999">
                <a:solidFill>
                  <a:srgbClr val="232253"/>
                </a:solidFill>
                <a:latin typeface="Inter Bold"/>
              </a:rPr>
              <a:t>Implementasi</a:t>
            </a:r>
          </a:p>
        </p:txBody>
      </p:sp>
      <p:sp>
        <p:nvSpPr>
          <p:cNvPr name="TextBox 5" id="5"/>
          <p:cNvSpPr txBox="true"/>
          <p:nvPr/>
        </p:nvSpPr>
        <p:spPr>
          <a:xfrm rot="0">
            <a:off x="2164488" y="1331785"/>
            <a:ext cx="4257342" cy="533400"/>
          </a:xfrm>
          <a:prstGeom prst="rect">
            <a:avLst/>
          </a:prstGeom>
        </p:spPr>
        <p:txBody>
          <a:bodyPr anchor="t" rtlCol="false" tIns="0" lIns="0" bIns="0" rIns="0">
            <a:spAutoFit/>
          </a:bodyPr>
          <a:lstStyle/>
          <a:p>
            <a:pPr>
              <a:lnSpc>
                <a:spcPts val="4350"/>
              </a:lnSpc>
              <a:spcBef>
                <a:spcPts val="3258"/>
              </a:spcBef>
            </a:pPr>
            <a:r>
              <a:rPr lang="en-US" sz="3000">
                <a:solidFill>
                  <a:srgbClr val="232253"/>
                </a:solidFill>
                <a:latin typeface="Inter"/>
              </a:rPr>
              <a:t>2. Dashboard</a:t>
            </a: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21875" r="0" b="21875"/>
          <a:stretch>
            <a:fillRect/>
          </a:stretch>
        </p:blipFill>
        <p:spPr>
          <a:xfrm flipH="false" flipV="false">
            <a:off x="0" y="0"/>
            <a:ext cx="18288000" cy="10287000"/>
          </a:xfrm>
          <a:prstGeom prst="rect">
            <a:avLst/>
          </a:prstGeom>
        </p:spPr>
      </p:pic>
      <p:sp>
        <p:nvSpPr>
          <p:cNvPr name="Freeform 3" id="3"/>
          <p:cNvSpPr/>
          <p:nvPr/>
        </p:nvSpPr>
        <p:spPr>
          <a:xfrm flipH="false" flipV="false" rot="0">
            <a:off x="2435993" y="2023000"/>
            <a:ext cx="13416015" cy="6836733"/>
          </a:xfrm>
          <a:custGeom>
            <a:avLst/>
            <a:gdLst/>
            <a:ahLst/>
            <a:cxnLst/>
            <a:rect r="r" b="b" t="t" l="l"/>
            <a:pathLst>
              <a:path h="6836733" w="13416015">
                <a:moveTo>
                  <a:pt x="0" y="0"/>
                </a:moveTo>
                <a:lnTo>
                  <a:pt x="13416014" y="0"/>
                </a:lnTo>
                <a:lnTo>
                  <a:pt x="13416014" y="6836733"/>
                </a:lnTo>
                <a:lnTo>
                  <a:pt x="0" y="6836733"/>
                </a:lnTo>
                <a:lnTo>
                  <a:pt x="0" y="0"/>
                </a:lnTo>
                <a:close/>
              </a:path>
            </a:pathLst>
          </a:custGeom>
          <a:blipFill>
            <a:blip r:embed="rId3"/>
            <a:stretch>
              <a:fillRect l="0" t="0" r="0" b="0"/>
            </a:stretch>
          </a:blipFill>
        </p:spPr>
      </p:sp>
      <p:sp>
        <p:nvSpPr>
          <p:cNvPr name="TextBox 4" id="4"/>
          <p:cNvSpPr txBox="true"/>
          <p:nvPr/>
        </p:nvSpPr>
        <p:spPr>
          <a:xfrm rot="0">
            <a:off x="7438125" y="630237"/>
            <a:ext cx="3411749" cy="701675"/>
          </a:xfrm>
          <a:prstGeom prst="rect">
            <a:avLst/>
          </a:prstGeom>
        </p:spPr>
        <p:txBody>
          <a:bodyPr anchor="t" rtlCol="false" tIns="0" lIns="0" bIns="0" rIns="0">
            <a:spAutoFit/>
          </a:bodyPr>
          <a:lstStyle/>
          <a:p>
            <a:pPr>
              <a:lnSpc>
                <a:spcPts val="5799"/>
              </a:lnSpc>
              <a:spcBef>
                <a:spcPts val="4349"/>
              </a:spcBef>
            </a:pPr>
            <a:r>
              <a:rPr lang="en-US" sz="3999">
                <a:solidFill>
                  <a:srgbClr val="232253"/>
                </a:solidFill>
                <a:latin typeface="Inter Bold"/>
              </a:rPr>
              <a:t>Implementasi</a:t>
            </a:r>
          </a:p>
        </p:txBody>
      </p:sp>
      <p:sp>
        <p:nvSpPr>
          <p:cNvPr name="TextBox 5" id="5"/>
          <p:cNvSpPr txBox="true"/>
          <p:nvPr/>
        </p:nvSpPr>
        <p:spPr>
          <a:xfrm rot="0">
            <a:off x="2164488" y="1331785"/>
            <a:ext cx="4257342" cy="533400"/>
          </a:xfrm>
          <a:prstGeom prst="rect">
            <a:avLst/>
          </a:prstGeom>
        </p:spPr>
        <p:txBody>
          <a:bodyPr anchor="t" rtlCol="false" tIns="0" lIns="0" bIns="0" rIns="0">
            <a:spAutoFit/>
          </a:bodyPr>
          <a:lstStyle/>
          <a:p>
            <a:pPr>
              <a:lnSpc>
                <a:spcPts val="4350"/>
              </a:lnSpc>
              <a:spcBef>
                <a:spcPts val="3258"/>
              </a:spcBef>
            </a:pPr>
            <a:r>
              <a:rPr lang="en-US" sz="3000">
                <a:solidFill>
                  <a:srgbClr val="232253"/>
                </a:solidFill>
                <a:latin typeface="Inter"/>
              </a:rPr>
              <a:t>3. Lihat Data Orangtua</a:t>
            </a: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21875" r="0" b="21875"/>
          <a:stretch>
            <a:fillRect/>
          </a:stretch>
        </p:blipFill>
        <p:spPr>
          <a:xfrm flipH="false" flipV="false">
            <a:off x="0" y="0"/>
            <a:ext cx="18288000" cy="10287000"/>
          </a:xfrm>
          <a:prstGeom prst="rect">
            <a:avLst/>
          </a:prstGeom>
        </p:spPr>
      </p:pic>
      <p:sp>
        <p:nvSpPr>
          <p:cNvPr name="Freeform 3" id="3"/>
          <p:cNvSpPr/>
          <p:nvPr/>
        </p:nvSpPr>
        <p:spPr>
          <a:xfrm flipH="false" flipV="false" rot="0">
            <a:off x="2435507" y="2026489"/>
            <a:ext cx="13416986" cy="6855029"/>
          </a:xfrm>
          <a:custGeom>
            <a:avLst/>
            <a:gdLst/>
            <a:ahLst/>
            <a:cxnLst/>
            <a:rect r="r" b="b" t="t" l="l"/>
            <a:pathLst>
              <a:path h="6855029" w="13416986">
                <a:moveTo>
                  <a:pt x="0" y="0"/>
                </a:moveTo>
                <a:lnTo>
                  <a:pt x="13416986" y="0"/>
                </a:lnTo>
                <a:lnTo>
                  <a:pt x="13416986" y="6855030"/>
                </a:lnTo>
                <a:lnTo>
                  <a:pt x="0" y="6855030"/>
                </a:lnTo>
                <a:lnTo>
                  <a:pt x="0" y="0"/>
                </a:lnTo>
                <a:close/>
              </a:path>
            </a:pathLst>
          </a:custGeom>
          <a:blipFill>
            <a:blip r:embed="rId3"/>
            <a:stretch>
              <a:fillRect l="0" t="0" r="0" b="0"/>
            </a:stretch>
          </a:blipFill>
        </p:spPr>
      </p:sp>
      <p:sp>
        <p:nvSpPr>
          <p:cNvPr name="TextBox 4" id="4"/>
          <p:cNvSpPr txBox="true"/>
          <p:nvPr/>
        </p:nvSpPr>
        <p:spPr>
          <a:xfrm rot="0">
            <a:off x="7438125" y="630237"/>
            <a:ext cx="3411749" cy="701675"/>
          </a:xfrm>
          <a:prstGeom prst="rect">
            <a:avLst/>
          </a:prstGeom>
        </p:spPr>
        <p:txBody>
          <a:bodyPr anchor="t" rtlCol="false" tIns="0" lIns="0" bIns="0" rIns="0">
            <a:spAutoFit/>
          </a:bodyPr>
          <a:lstStyle/>
          <a:p>
            <a:pPr>
              <a:lnSpc>
                <a:spcPts val="5799"/>
              </a:lnSpc>
              <a:spcBef>
                <a:spcPts val="4349"/>
              </a:spcBef>
            </a:pPr>
            <a:r>
              <a:rPr lang="en-US" sz="3999">
                <a:solidFill>
                  <a:srgbClr val="232253"/>
                </a:solidFill>
                <a:latin typeface="Inter Bold"/>
              </a:rPr>
              <a:t>Implementasi</a:t>
            </a:r>
          </a:p>
        </p:txBody>
      </p:sp>
      <p:sp>
        <p:nvSpPr>
          <p:cNvPr name="TextBox 5" id="5"/>
          <p:cNvSpPr txBox="true"/>
          <p:nvPr/>
        </p:nvSpPr>
        <p:spPr>
          <a:xfrm rot="0">
            <a:off x="2164488" y="1331785"/>
            <a:ext cx="4257342" cy="533400"/>
          </a:xfrm>
          <a:prstGeom prst="rect">
            <a:avLst/>
          </a:prstGeom>
        </p:spPr>
        <p:txBody>
          <a:bodyPr anchor="t" rtlCol="false" tIns="0" lIns="0" bIns="0" rIns="0">
            <a:spAutoFit/>
          </a:bodyPr>
          <a:lstStyle/>
          <a:p>
            <a:pPr>
              <a:lnSpc>
                <a:spcPts val="4350"/>
              </a:lnSpc>
              <a:spcBef>
                <a:spcPts val="3258"/>
              </a:spcBef>
            </a:pPr>
            <a:r>
              <a:rPr lang="en-US" sz="3000">
                <a:solidFill>
                  <a:srgbClr val="232253"/>
                </a:solidFill>
                <a:latin typeface="Inter"/>
              </a:rPr>
              <a:t>4. Edit Data Orangtua</a:t>
            </a:r>
          </a:p>
        </p:txBody>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21875" r="0" b="21875"/>
          <a:stretch>
            <a:fillRect/>
          </a:stretch>
        </p:blipFill>
        <p:spPr>
          <a:xfrm flipH="false" flipV="false">
            <a:off x="0" y="0"/>
            <a:ext cx="18288000" cy="10287000"/>
          </a:xfrm>
          <a:prstGeom prst="rect">
            <a:avLst/>
          </a:prstGeom>
        </p:spPr>
      </p:pic>
      <p:sp>
        <p:nvSpPr>
          <p:cNvPr name="Freeform 3" id="3"/>
          <p:cNvSpPr/>
          <p:nvPr/>
        </p:nvSpPr>
        <p:spPr>
          <a:xfrm flipH="false" flipV="false" rot="0">
            <a:off x="2436479" y="2071039"/>
            <a:ext cx="13415042" cy="6847037"/>
          </a:xfrm>
          <a:custGeom>
            <a:avLst/>
            <a:gdLst/>
            <a:ahLst/>
            <a:cxnLst/>
            <a:rect r="r" b="b" t="t" l="l"/>
            <a:pathLst>
              <a:path h="6847037" w="13415042">
                <a:moveTo>
                  <a:pt x="0" y="0"/>
                </a:moveTo>
                <a:lnTo>
                  <a:pt x="13415042" y="0"/>
                </a:lnTo>
                <a:lnTo>
                  <a:pt x="13415042" y="6847037"/>
                </a:lnTo>
                <a:lnTo>
                  <a:pt x="0" y="6847037"/>
                </a:lnTo>
                <a:lnTo>
                  <a:pt x="0" y="0"/>
                </a:lnTo>
                <a:close/>
              </a:path>
            </a:pathLst>
          </a:custGeom>
          <a:blipFill>
            <a:blip r:embed="rId3"/>
            <a:stretch>
              <a:fillRect l="0" t="0" r="0" b="0"/>
            </a:stretch>
          </a:blipFill>
        </p:spPr>
      </p:sp>
      <p:sp>
        <p:nvSpPr>
          <p:cNvPr name="TextBox 4" id="4"/>
          <p:cNvSpPr txBox="true"/>
          <p:nvPr/>
        </p:nvSpPr>
        <p:spPr>
          <a:xfrm rot="0">
            <a:off x="7438125" y="630237"/>
            <a:ext cx="3411749" cy="701675"/>
          </a:xfrm>
          <a:prstGeom prst="rect">
            <a:avLst/>
          </a:prstGeom>
        </p:spPr>
        <p:txBody>
          <a:bodyPr anchor="t" rtlCol="false" tIns="0" lIns="0" bIns="0" rIns="0">
            <a:spAutoFit/>
          </a:bodyPr>
          <a:lstStyle/>
          <a:p>
            <a:pPr>
              <a:lnSpc>
                <a:spcPts val="5799"/>
              </a:lnSpc>
              <a:spcBef>
                <a:spcPts val="4349"/>
              </a:spcBef>
            </a:pPr>
            <a:r>
              <a:rPr lang="en-US" sz="3999">
                <a:solidFill>
                  <a:srgbClr val="232253"/>
                </a:solidFill>
                <a:latin typeface="Inter Bold"/>
              </a:rPr>
              <a:t>Implementasi</a:t>
            </a:r>
          </a:p>
        </p:txBody>
      </p:sp>
      <p:sp>
        <p:nvSpPr>
          <p:cNvPr name="TextBox 5" id="5"/>
          <p:cNvSpPr txBox="true"/>
          <p:nvPr/>
        </p:nvSpPr>
        <p:spPr>
          <a:xfrm rot="0">
            <a:off x="2164488" y="1331785"/>
            <a:ext cx="4257342" cy="533400"/>
          </a:xfrm>
          <a:prstGeom prst="rect">
            <a:avLst/>
          </a:prstGeom>
        </p:spPr>
        <p:txBody>
          <a:bodyPr anchor="t" rtlCol="false" tIns="0" lIns="0" bIns="0" rIns="0">
            <a:spAutoFit/>
          </a:bodyPr>
          <a:lstStyle/>
          <a:p>
            <a:pPr>
              <a:lnSpc>
                <a:spcPts val="4350"/>
              </a:lnSpc>
              <a:spcBef>
                <a:spcPts val="3258"/>
              </a:spcBef>
            </a:pPr>
            <a:r>
              <a:rPr lang="en-US" sz="3000">
                <a:solidFill>
                  <a:srgbClr val="232253"/>
                </a:solidFill>
                <a:latin typeface="Inter"/>
              </a:rPr>
              <a:t>5. Lihat Data Anak</a:t>
            </a:r>
          </a:p>
        </p:txBody>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21875" r="0" b="21875"/>
          <a:stretch>
            <a:fillRect/>
          </a:stretch>
        </p:blipFill>
        <p:spPr>
          <a:xfrm flipH="false" flipV="false">
            <a:off x="0" y="0"/>
            <a:ext cx="18288000" cy="10287000"/>
          </a:xfrm>
          <a:prstGeom prst="rect">
            <a:avLst/>
          </a:prstGeom>
        </p:spPr>
      </p:pic>
      <p:sp>
        <p:nvSpPr>
          <p:cNvPr name="Freeform 3" id="3"/>
          <p:cNvSpPr/>
          <p:nvPr/>
        </p:nvSpPr>
        <p:spPr>
          <a:xfrm flipH="false" flipV="false" rot="0">
            <a:off x="2509973" y="1941385"/>
            <a:ext cx="13818524" cy="7060184"/>
          </a:xfrm>
          <a:custGeom>
            <a:avLst/>
            <a:gdLst/>
            <a:ahLst/>
            <a:cxnLst/>
            <a:rect r="r" b="b" t="t" l="l"/>
            <a:pathLst>
              <a:path h="7060184" w="13818524">
                <a:moveTo>
                  <a:pt x="0" y="0"/>
                </a:moveTo>
                <a:lnTo>
                  <a:pt x="13818524" y="0"/>
                </a:lnTo>
                <a:lnTo>
                  <a:pt x="13818524" y="7060183"/>
                </a:lnTo>
                <a:lnTo>
                  <a:pt x="0" y="7060183"/>
                </a:lnTo>
                <a:lnTo>
                  <a:pt x="0" y="0"/>
                </a:lnTo>
                <a:close/>
              </a:path>
            </a:pathLst>
          </a:custGeom>
          <a:blipFill>
            <a:blip r:embed="rId3"/>
            <a:stretch>
              <a:fillRect l="0" t="0" r="0" b="0"/>
            </a:stretch>
          </a:blipFill>
        </p:spPr>
      </p:sp>
      <p:sp>
        <p:nvSpPr>
          <p:cNvPr name="TextBox 4" id="4"/>
          <p:cNvSpPr txBox="true"/>
          <p:nvPr/>
        </p:nvSpPr>
        <p:spPr>
          <a:xfrm rot="0">
            <a:off x="7438125" y="630237"/>
            <a:ext cx="3411749" cy="701675"/>
          </a:xfrm>
          <a:prstGeom prst="rect">
            <a:avLst/>
          </a:prstGeom>
        </p:spPr>
        <p:txBody>
          <a:bodyPr anchor="t" rtlCol="false" tIns="0" lIns="0" bIns="0" rIns="0">
            <a:spAutoFit/>
          </a:bodyPr>
          <a:lstStyle/>
          <a:p>
            <a:pPr>
              <a:lnSpc>
                <a:spcPts val="5799"/>
              </a:lnSpc>
              <a:spcBef>
                <a:spcPts val="4349"/>
              </a:spcBef>
            </a:pPr>
            <a:r>
              <a:rPr lang="en-US" sz="3999">
                <a:solidFill>
                  <a:srgbClr val="232253"/>
                </a:solidFill>
                <a:latin typeface="Inter Bold"/>
              </a:rPr>
              <a:t>Implementasi</a:t>
            </a:r>
          </a:p>
        </p:txBody>
      </p:sp>
      <p:sp>
        <p:nvSpPr>
          <p:cNvPr name="TextBox 5" id="5"/>
          <p:cNvSpPr txBox="true"/>
          <p:nvPr/>
        </p:nvSpPr>
        <p:spPr>
          <a:xfrm rot="0">
            <a:off x="2164488" y="1331785"/>
            <a:ext cx="4257342" cy="533400"/>
          </a:xfrm>
          <a:prstGeom prst="rect">
            <a:avLst/>
          </a:prstGeom>
        </p:spPr>
        <p:txBody>
          <a:bodyPr anchor="t" rtlCol="false" tIns="0" lIns="0" bIns="0" rIns="0">
            <a:spAutoFit/>
          </a:bodyPr>
          <a:lstStyle/>
          <a:p>
            <a:pPr>
              <a:lnSpc>
                <a:spcPts val="4350"/>
              </a:lnSpc>
              <a:spcBef>
                <a:spcPts val="3258"/>
              </a:spcBef>
            </a:pPr>
            <a:r>
              <a:rPr lang="en-US" sz="3000">
                <a:solidFill>
                  <a:srgbClr val="232253"/>
                </a:solidFill>
                <a:latin typeface="Inter"/>
              </a:rPr>
              <a:t>6. Edit Data Anak</a:t>
            </a:r>
          </a:p>
        </p:txBody>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21875" r="0" b="21875"/>
          <a:stretch>
            <a:fillRect/>
          </a:stretch>
        </p:blipFill>
        <p:spPr>
          <a:xfrm flipH="false" flipV="false">
            <a:off x="0" y="0"/>
            <a:ext cx="18288000" cy="10287000"/>
          </a:xfrm>
          <a:prstGeom prst="rect">
            <a:avLst/>
          </a:prstGeom>
        </p:spPr>
      </p:pic>
      <p:sp>
        <p:nvSpPr>
          <p:cNvPr name="Freeform 3" id="3"/>
          <p:cNvSpPr/>
          <p:nvPr/>
        </p:nvSpPr>
        <p:spPr>
          <a:xfrm flipH="false" flipV="false" rot="0">
            <a:off x="2478545" y="1941385"/>
            <a:ext cx="13653303" cy="6979487"/>
          </a:xfrm>
          <a:custGeom>
            <a:avLst/>
            <a:gdLst/>
            <a:ahLst/>
            <a:cxnLst/>
            <a:rect r="r" b="b" t="t" l="l"/>
            <a:pathLst>
              <a:path h="6979487" w="13653303">
                <a:moveTo>
                  <a:pt x="0" y="0"/>
                </a:moveTo>
                <a:lnTo>
                  <a:pt x="13653303" y="0"/>
                </a:lnTo>
                <a:lnTo>
                  <a:pt x="13653303" y="6979486"/>
                </a:lnTo>
                <a:lnTo>
                  <a:pt x="0" y="6979486"/>
                </a:lnTo>
                <a:lnTo>
                  <a:pt x="0" y="0"/>
                </a:lnTo>
                <a:close/>
              </a:path>
            </a:pathLst>
          </a:custGeom>
          <a:blipFill>
            <a:blip r:embed="rId3"/>
            <a:stretch>
              <a:fillRect l="0" t="0" r="0" b="0"/>
            </a:stretch>
          </a:blipFill>
        </p:spPr>
      </p:sp>
      <p:sp>
        <p:nvSpPr>
          <p:cNvPr name="TextBox 4" id="4"/>
          <p:cNvSpPr txBox="true"/>
          <p:nvPr/>
        </p:nvSpPr>
        <p:spPr>
          <a:xfrm rot="0">
            <a:off x="7438125" y="630237"/>
            <a:ext cx="3411749" cy="701675"/>
          </a:xfrm>
          <a:prstGeom prst="rect">
            <a:avLst/>
          </a:prstGeom>
        </p:spPr>
        <p:txBody>
          <a:bodyPr anchor="t" rtlCol="false" tIns="0" lIns="0" bIns="0" rIns="0">
            <a:spAutoFit/>
          </a:bodyPr>
          <a:lstStyle/>
          <a:p>
            <a:pPr>
              <a:lnSpc>
                <a:spcPts val="5799"/>
              </a:lnSpc>
              <a:spcBef>
                <a:spcPts val="4349"/>
              </a:spcBef>
            </a:pPr>
            <a:r>
              <a:rPr lang="en-US" sz="3999">
                <a:solidFill>
                  <a:srgbClr val="232253"/>
                </a:solidFill>
                <a:latin typeface="Inter Bold"/>
              </a:rPr>
              <a:t>Implementasi</a:t>
            </a:r>
          </a:p>
        </p:txBody>
      </p:sp>
      <p:sp>
        <p:nvSpPr>
          <p:cNvPr name="TextBox 5" id="5"/>
          <p:cNvSpPr txBox="true"/>
          <p:nvPr/>
        </p:nvSpPr>
        <p:spPr>
          <a:xfrm rot="0">
            <a:off x="2164488" y="1331785"/>
            <a:ext cx="4257342" cy="533400"/>
          </a:xfrm>
          <a:prstGeom prst="rect">
            <a:avLst/>
          </a:prstGeom>
        </p:spPr>
        <p:txBody>
          <a:bodyPr anchor="t" rtlCol="false" tIns="0" lIns="0" bIns="0" rIns="0">
            <a:spAutoFit/>
          </a:bodyPr>
          <a:lstStyle/>
          <a:p>
            <a:pPr>
              <a:lnSpc>
                <a:spcPts val="4350"/>
              </a:lnSpc>
              <a:spcBef>
                <a:spcPts val="3258"/>
              </a:spcBef>
            </a:pPr>
            <a:r>
              <a:rPr lang="en-US" sz="3000">
                <a:solidFill>
                  <a:srgbClr val="232253"/>
                </a:solidFill>
                <a:latin typeface="Inter"/>
              </a:rPr>
              <a:t>7. Lihat Data Gizi</a:t>
            </a:r>
          </a:p>
        </p:txBody>
      </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21875" r="0" b="21875"/>
          <a:stretch>
            <a:fillRect/>
          </a:stretch>
        </p:blipFill>
        <p:spPr>
          <a:xfrm flipH="false" flipV="false">
            <a:off x="0" y="0"/>
            <a:ext cx="18288000" cy="10287000"/>
          </a:xfrm>
          <a:prstGeom prst="rect">
            <a:avLst/>
          </a:prstGeom>
        </p:spPr>
      </p:pic>
      <p:sp>
        <p:nvSpPr>
          <p:cNvPr name="Freeform 3" id="3"/>
          <p:cNvSpPr/>
          <p:nvPr/>
        </p:nvSpPr>
        <p:spPr>
          <a:xfrm flipH="false" flipV="false" rot="0">
            <a:off x="2499821" y="2015938"/>
            <a:ext cx="13896351" cy="7074102"/>
          </a:xfrm>
          <a:custGeom>
            <a:avLst/>
            <a:gdLst/>
            <a:ahLst/>
            <a:cxnLst/>
            <a:rect r="r" b="b" t="t" l="l"/>
            <a:pathLst>
              <a:path h="7074102" w="13896351">
                <a:moveTo>
                  <a:pt x="0" y="0"/>
                </a:moveTo>
                <a:lnTo>
                  <a:pt x="13896351" y="0"/>
                </a:lnTo>
                <a:lnTo>
                  <a:pt x="13896351" y="7074102"/>
                </a:lnTo>
                <a:lnTo>
                  <a:pt x="0" y="7074102"/>
                </a:lnTo>
                <a:lnTo>
                  <a:pt x="0" y="0"/>
                </a:lnTo>
                <a:close/>
              </a:path>
            </a:pathLst>
          </a:custGeom>
          <a:blipFill>
            <a:blip r:embed="rId3"/>
            <a:stretch>
              <a:fillRect l="0" t="0" r="0" b="0"/>
            </a:stretch>
          </a:blipFill>
        </p:spPr>
      </p:sp>
      <p:sp>
        <p:nvSpPr>
          <p:cNvPr name="TextBox 4" id="4"/>
          <p:cNvSpPr txBox="true"/>
          <p:nvPr/>
        </p:nvSpPr>
        <p:spPr>
          <a:xfrm rot="0">
            <a:off x="7438125" y="630237"/>
            <a:ext cx="3411749" cy="701675"/>
          </a:xfrm>
          <a:prstGeom prst="rect">
            <a:avLst/>
          </a:prstGeom>
        </p:spPr>
        <p:txBody>
          <a:bodyPr anchor="t" rtlCol="false" tIns="0" lIns="0" bIns="0" rIns="0">
            <a:spAutoFit/>
          </a:bodyPr>
          <a:lstStyle/>
          <a:p>
            <a:pPr>
              <a:lnSpc>
                <a:spcPts val="5799"/>
              </a:lnSpc>
              <a:spcBef>
                <a:spcPts val="4349"/>
              </a:spcBef>
            </a:pPr>
            <a:r>
              <a:rPr lang="en-US" sz="3999">
                <a:solidFill>
                  <a:srgbClr val="232253"/>
                </a:solidFill>
                <a:latin typeface="Inter Bold"/>
              </a:rPr>
              <a:t>Implementasi</a:t>
            </a:r>
          </a:p>
        </p:txBody>
      </p:sp>
      <p:sp>
        <p:nvSpPr>
          <p:cNvPr name="TextBox 5" id="5"/>
          <p:cNvSpPr txBox="true"/>
          <p:nvPr/>
        </p:nvSpPr>
        <p:spPr>
          <a:xfrm rot="0">
            <a:off x="2164488" y="1331785"/>
            <a:ext cx="4257342" cy="533400"/>
          </a:xfrm>
          <a:prstGeom prst="rect">
            <a:avLst/>
          </a:prstGeom>
        </p:spPr>
        <p:txBody>
          <a:bodyPr anchor="t" rtlCol="false" tIns="0" lIns="0" bIns="0" rIns="0">
            <a:spAutoFit/>
          </a:bodyPr>
          <a:lstStyle/>
          <a:p>
            <a:pPr>
              <a:lnSpc>
                <a:spcPts val="4350"/>
              </a:lnSpc>
              <a:spcBef>
                <a:spcPts val="3258"/>
              </a:spcBef>
            </a:pPr>
            <a:r>
              <a:rPr lang="en-US" sz="3000">
                <a:solidFill>
                  <a:srgbClr val="232253"/>
                </a:solidFill>
                <a:latin typeface="Inter"/>
              </a:rPr>
              <a:t>8. Edit Data Gizi</a:t>
            </a:r>
          </a:p>
        </p:txBody>
      </p:sp>
    </p:spTree>
  </p:cSld>
  <p:clrMapOvr>
    <a:masterClrMapping/>
  </p:clrMapOvr>
</p:sld>
</file>

<file path=ppt/slides/slide3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21875" r="0" b="21875"/>
          <a:stretch>
            <a:fillRect/>
          </a:stretch>
        </p:blipFill>
        <p:spPr>
          <a:xfrm flipH="false" flipV="false">
            <a:off x="0" y="0"/>
            <a:ext cx="18288000" cy="10287000"/>
          </a:xfrm>
          <a:prstGeom prst="rect">
            <a:avLst/>
          </a:prstGeom>
        </p:spPr>
      </p:pic>
      <p:sp>
        <p:nvSpPr>
          <p:cNvPr name="Freeform 3" id="3"/>
          <p:cNvSpPr/>
          <p:nvPr/>
        </p:nvSpPr>
        <p:spPr>
          <a:xfrm flipH="false" flipV="false" rot="0">
            <a:off x="2392954" y="2010278"/>
            <a:ext cx="13777002" cy="7046309"/>
          </a:xfrm>
          <a:custGeom>
            <a:avLst/>
            <a:gdLst/>
            <a:ahLst/>
            <a:cxnLst/>
            <a:rect r="r" b="b" t="t" l="l"/>
            <a:pathLst>
              <a:path h="7046309" w="13777002">
                <a:moveTo>
                  <a:pt x="0" y="0"/>
                </a:moveTo>
                <a:lnTo>
                  <a:pt x="13777003" y="0"/>
                </a:lnTo>
                <a:lnTo>
                  <a:pt x="13777003" y="7046309"/>
                </a:lnTo>
                <a:lnTo>
                  <a:pt x="0" y="7046309"/>
                </a:lnTo>
                <a:lnTo>
                  <a:pt x="0" y="0"/>
                </a:lnTo>
                <a:close/>
              </a:path>
            </a:pathLst>
          </a:custGeom>
          <a:blipFill>
            <a:blip r:embed="rId3"/>
            <a:stretch>
              <a:fillRect l="0" t="0" r="0" b="0"/>
            </a:stretch>
          </a:blipFill>
        </p:spPr>
      </p:sp>
      <p:sp>
        <p:nvSpPr>
          <p:cNvPr name="TextBox 4" id="4"/>
          <p:cNvSpPr txBox="true"/>
          <p:nvPr/>
        </p:nvSpPr>
        <p:spPr>
          <a:xfrm rot="0">
            <a:off x="7438125" y="630237"/>
            <a:ext cx="3411749" cy="701675"/>
          </a:xfrm>
          <a:prstGeom prst="rect">
            <a:avLst/>
          </a:prstGeom>
        </p:spPr>
        <p:txBody>
          <a:bodyPr anchor="t" rtlCol="false" tIns="0" lIns="0" bIns="0" rIns="0">
            <a:spAutoFit/>
          </a:bodyPr>
          <a:lstStyle/>
          <a:p>
            <a:pPr>
              <a:lnSpc>
                <a:spcPts val="5799"/>
              </a:lnSpc>
              <a:spcBef>
                <a:spcPts val="4349"/>
              </a:spcBef>
            </a:pPr>
            <a:r>
              <a:rPr lang="en-US" sz="3999">
                <a:solidFill>
                  <a:srgbClr val="232253"/>
                </a:solidFill>
                <a:latin typeface="Inter Bold"/>
              </a:rPr>
              <a:t>Implementasi</a:t>
            </a:r>
          </a:p>
        </p:txBody>
      </p:sp>
      <p:sp>
        <p:nvSpPr>
          <p:cNvPr name="TextBox 5" id="5"/>
          <p:cNvSpPr txBox="true"/>
          <p:nvPr/>
        </p:nvSpPr>
        <p:spPr>
          <a:xfrm rot="0">
            <a:off x="2164488" y="1331785"/>
            <a:ext cx="4257342" cy="533400"/>
          </a:xfrm>
          <a:prstGeom prst="rect">
            <a:avLst/>
          </a:prstGeom>
        </p:spPr>
        <p:txBody>
          <a:bodyPr anchor="t" rtlCol="false" tIns="0" lIns="0" bIns="0" rIns="0">
            <a:spAutoFit/>
          </a:bodyPr>
          <a:lstStyle/>
          <a:p>
            <a:pPr>
              <a:lnSpc>
                <a:spcPts val="4350"/>
              </a:lnSpc>
              <a:spcBef>
                <a:spcPts val="3258"/>
              </a:spcBef>
            </a:pPr>
            <a:r>
              <a:rPr lang="en-US" sz="3000">
                <a:solidFill>
                  <a:srgbClr val="232253"/>
                </a:solidFill>
                <a:latin typeface="Inter"/>
              </a:rPr>
              <a:t>9. Train</a:t>
            </a:r>
          </a:p>
        </p:txBody>
      </p:sp>
    </p:spTree>
  </p:cSld>
  <p:clrMapOvr>
    <a:masterClrMapping/>
  </p:clrMapOvr>
</p:sld>
</file>

<file path=ppt/slides/slide3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21875" r="0" b="21875"/>
          <a:stretch>
            <a:fillRect/>
          </a:stretch>
        </p:blipFill>
        <p:spPr>
          <a:xfrm flipH="false" flipV="false">
            <a:off x="0" y="0"/>
            <a:ext cx="18288000" cy="10287000"/>
          </a:xfrm>
          <a:prstGeom prst="rect">
            <a:avLst/>
          </a:prstGeom>
        </p:spPr>
      </p:pic>
      <p:sp>
        <p:nvSpPr>
          <p:cNvPr name="Freeform 3" id="3"/>
          <p:cNvSpPr/>
          <p:nvPr/>
        </p:nvSpPr>
        <p:spPr>
          <a:xfrm flipH="false" flipV="false" rot="0">
            <a:off x="2796233" y="1941385"/>
            <a:ext cx="13418924" cy="6841580"/>
          </a:xfrm>
          <a:custGeom>
            <a:avLst/>
            <a:gdLst/>
            <a:ahLst/>
            <a:cxnLst/>
            <a:rect r="r" b="b" t="t" l="l"/>
            <a:pathLst>
              <a:path h="6841580" w="13418924">
                <a:moveTo>
                  <a:pt x="0" y="0"/>
                </a:moveTo>
                <a:lnTo>
                  <a:pt x="13418925" y="0"/>
                </a:lnTo>
                <a:lnTo>
                  <a:pt x="13418925" y="6841580"/>
                </a:lnTo>
                <a:lnTo>
                  <a:pt x="0" y="6841580"/>
                </a:lnTo>
                <a:lnTo>
                  <a:pt x="0" y="0"/>
                </a:lnTo>
                <a:close/>
              </a:path>
            </a:pathLst>
          </a:custGeom>
          <a:blipFill>
            <a:blip r:embed="rId3"/>
            <a:stretch>
              <a:fillRect l="0" t="0" r="0" b="0"/>
            </a:stretch>
          </a:blipFill>
        </p:spPr>
      </p:sp>
      <p:sp>
        <p:nvSpPr>
          <p:cNvPr name="TextBox 4" id="4"/>
          <p:cNvSpPr txBox="true"/>
          <p:nvPr/>
        </p:nvSpPr>
        <p:spPr>
          <a:xfrm rot="0">
            <a:off x="7438125" y="630237"/>
            <a:ext cx="3411749" cy="701675"/>
          </a:xfrm>
          <a:prstGeom prst="rect">
            <a:avLst/>
          </a:prstGeom>
        </p:spPr>
        <p:txBody>
          <a:bodyPr anchor="t" rtlCol="false" tIns="0" lIns="0" bIns="0" rIns="0">
            <a:spAutoFit/>
          </a:bodyPr>
          <a:lstStyle/>
          <a:p>
            <a:pPr>
              <a:lnSpc>
                <a:spcPts val="5799"/>
              </a:lnSpc>
              <a:spcBef>
                <a:spcPts val="4349"/>
              </a:spcBef>
            </a:pPr>
            <a:r>
              <a:rPr lang="en-US" sz="3999">
                <a:solidFill>
                  <a:srgbClr val="232253"/>
                </a:solidFill>
                <a:latin typeface="Inter Bold"/>
              </a:rPr>
              <a:t>Implementasi</a:t>
            </a:r>
          </a:p>
        </p:txBody>
      </p:sp>
      <p:sp>
        <p:nvSpPr>
          <p:cNvPr name="TextBox 5" id="5"/>
          <p:cNvSpPr txBox="true"/>
          <p:nvPr/>
        </p:nvSpPr>
        <p:spPr>
          <a:xfrm rot="0">
            <a:off x="2164488" y="1331785"/>
            <a:ext cx="4257342" cy="533400"/>
          </a:xfrm>
          <a:prstGeom prst="rect">
            <a:avLst/>
          </a:prstGeom>
        </p:spPr>
        <p:txBody>
          <a:bodyPr anchor="t" rtlCol="false" tIns="0" lIns="0" bIns="0" rIns="0">
            <a:spAutoFit/>
          </a:bodyPr>
          <a:lstStyle/>
          <a:p>
            <a:pPr>
              <a:lnSpc>
                <a:spcPts val="4350"/>
              </a:lnSpc>
              <a:spcBef>
                <a:spcPts val="3258"/>
              </a:spcBef>
            </a:pPr>
            <a:r>
              <a:rPr lang="en-US" sz="3000">
                <a:solidFill>
                  <a:srgbClr val="232253"/>
                </a:solidFill>
                <a:latin typeface="Inter"/>
              </a:rPr>
              <a:t>10. Perbandingan</a:t>
            </a:r>
          </a:p>
        </p:txBody>
      </p:sp>
    </p:spTree>
  </p:cSld>
  <p:clrMapOvr>
    <a:masterClrMapping/>
  </p:clrMapOvr>
</p:sld>
</file>

<file path=ppt/slides/slide3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21875" r="0" b="21875"/>
          <a:stretch>
            <a:fillRect/>
          </a:stretch>
        </p:blipFill>
        <p:spPr>
          <a:xfrm flipH="false" flipV="false">
            <a:off x="0" y="0"/>
            <a:ext cx="18288000" cy="10287000"/>
          </a:xfrm>
          <a:prstGeom prst="rect">
            <a:avLst/>
          </a:prstGeom>
        </p:spPr>
      </p:pic>
      <p:sp>
        <p:nvSpPr>
          <p:cNvPr name="Freeform 3" id="3"/>
          <p:cNvSpPr/>
          <p:nvPr/>
        </p:nvSpPr>
        <p:spPr>
          <a:xfrm flipH="false" flipV="false" rot="0">
            <a:off x="2658907" y="1941385"/>
            <a:ext cx="13416986" cy="6840733"/>
          </a:xfrm>
          <a:custGeom>
            <a:avLst/>
            <a:gdLst/>
            <a:ahLst/>
            <a:cxnLst/>
            <a:rect r="r" b="b" t="t" l="l"/>
            <a:pathLst>
              <a:path h="6840733" w="13416986">
                <a:moveTo>
                  <a:pt x="0" y="0"/>
                </a:moveTo>
                <a:lnTo>
                  <a:pt x="13416986" y="0"/>
                </a:lnTo>
                <a:lnTo>
                  <a:pt x="13416986" y="6840733"/>
                </a:lnTo>
                <a:lnTo>
                  <a:pt x="0" y="6840733"/>
                </a:lnTo>
                <a:lnTo>
                  <a:pt x="0" y="0"/>
                </a:lnTo>
                <a:close/>
              </a:path>
            </a:pathLst>
          </a:custGeom>
          <a:blipFill>
            <a:blip r:embed="rId3"/>
            <a:stretch>
              <a:fillRect l="0" t="0" r="0" b="0"/>
            </a:stretch>
          </a:blipFill>
        </p:spPr>
      </p:sp>
      <p:sp>
        <p:nvSpPr>
          <p:cNvPr name="TextBox 4" id="4"/>
          <p:cNvSpPr txBox="true"/>
          <p:nvPr/>
        </p:nvSpPr>
        <p:spPr>
          <a:xfrm rot="0">
            <a:off x="7438125" y="630237"/>
            <a:ext cx="3411749" cy="701675"/>
          </a:xfrm>
          <a:prstGeom prst="rect">
            <a:avLst/>
          </a:prstGeom>
        </p:spPr>
        <p:txBody>
          <a:bodyPr anchor="t" rtlCol="false" tIns="0" lIns="0" bIns="0" rIns="0">
            <a:spAutoFit/>
          </a:bodyPr>
          <a:lstStyle/>
          <a:p>
            <a:pPr>
              <a:lnSpc>
                <a:spcPts val="5799"/>
              </a:lnSpc>
              <a:spcBef>
                <a:spcPts val="4349"/>
              </a:spcBef>
            </a:pPr>
            <a:r>
              <a:rPr lang="en-US" sz="3999">
                <a:solidFill>
                  <a:srgbClr val="232253"/>
                </a:solidFill>
                <a:latin typeface="Inter Bold"/>
              </a:rPr>
              <a:t>Implementasi</a:t>
            </a:r>
          </a:p>
        </p:txBody>
      </p:sp>
      <p:sp>
        <p:nvSpPr>
          <p:cNvPr name="TextBox 5" id="5"/>
          <p:cNvSpPr txBox="true"/>
          <p:nvPr/>
        </p:nvSpPr>
        <p:spPr>
          <a:xfrm rot="0">
            <a:off x="2164488" y="1331785"/>
            <a:ext cx="4257342" cy="533400"/>
          </a:xfrm>
          <a:prstGeom prst="rect">
            <a:avLst/>
          </a:prstGeom>
        </p:spPr>
        <p:txBody>
          <a:bodyPr anchor="t" rtlCol="false" tIns="0" lIns="0" bIns="0" rIns="0">
            <a:spAutoFit/>
          </a:bodyPr>
          <a:lstStyle/>
          <a:p>
            <a:pPr>
              <a:lnSpc>
                <a:spcPts val="4350"/>
              </a:lnSpc>
              <a:spcBef>
                <a:spcPts val="3258"/>
              </a:spcBef>
            </a:pPr>
            <a:r>
              <a:rPr lang="en-US" sz="3000">
                <a:solidFill>
                  <a:srgbClr val="232253"/>
                </a:solidFill>
                <a:latin typeface="Inter"/>
              </a:rPr>
              <a:t>10. Perbandingan</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21875" r="0" b="21875"/>
          <a:stretch>
            <a:fillRect/>
          </a:stretch>
        </p:blipFill>
        <p:spPr>
          <a:xfrm flipH="false" flipV="false">
            <a:off x="0" y="0"/>
            <a:ext cx="18288000" cy="10287000"/>
          </a:xfrm>
          <a:prstGeom prst="rect">
            <a:avLst/>
          </a:prstGeom>
        </p:spPr>
      </p:pic>
      <p:sp>
        <p:nvSpPr>
          <p:cNvPr name="TextBox 3" id="3"/>
          <p:cNvSpPr txBox="true"/>
          <p:nvPr/>
        </p:nvSpPr>
        <p:spPr>
          <a:xfrm rot="0">
            <a:off x="1028700" y="1242498"/>
            <a:ext cx="6041125" cy="800100"/>
          </a:xfrm>
          <a:prstGeom prst="rect">
            <a:avLst/>
          </a:prstGeom>
        </p:spPr>
        <p:txBody>
          <a:bodyPr anchor="t" rtlCol="false" tIns="0" lIns="0" bIns="0" rIns="0">
            <a:spAutoFit/>
          </a:bodyPr>
          <a:lstStyle/>
          <a:p>
            <a:pPr>
              <a:lnSpc>
                <a:spcPts val="6525"/>
              </a:lnSpc>
              <a:spcBef>
                <a:spcPts val="4893"/>
              </a:spcBef>
            </a:pPr>
            <a:r>
              <a:rPr lang="en-US" sz="4500">
                <a:solidFill>
                  <a:srgbClr val="232253"/>
                </a:solidFill>
                <a:latin typeface="Inter Bold"/>
              </a:rPr>
              <a:t>Rumusan Masalah</a:t>
            </a:r>
          </a:p>
        </p:txBody>
      </p:sp>
      <p:sp>
        <p:nvSpPr>
          <p:cNvPr name="TextBox 4" id="4"/>
          <p:cNvSpPr txBox="true"/>
          <p:nvPr/>
        </p:nvSpPr>
        <p:spPr>
          <a:xfrm rot="0">
            <a:off x="1535779" y="2583377"/>
            <a:ext cx="13337391" cy="2846070"/>
          </a:xfrm>
          <a:prstGeom prst="rect">
            <a:avLst/>
          </a:prstGeom>
        </p:spPr>
        <p:txBody>
          <a:bodyPr anchor="t" rtlCol="false" tIns="0" lIns="0" bIns="0" rIns="0">
            <a:spAutoFit/>
          </a:bodyPr>
          <a:lstStyle/>
          <a:p>
            <a:pPr algn="just" marL="582930" indent="-291465" lvl="1">
              <a:lnSpc>
                <a:spcPts val="3779"/>
              </a:lnSpc>
              <a:buFont typeface="Arial"/>
              <a:buChar char="•"/>
            </a:pPr>
            <a:r>
              <a:rPr lang="en-US" sz="2700">
                <a:solidFill>
                  <a:srgbClr val="232253"/>
                </a:solidFill>
                <a:latin typeface="Inter"/>
              </a:rPr>
              <a:t>Bagaimana cara mengilustrasikan proses klasifikasi menggunakan metode k-means dan k-medoids dengan menggunakan perhitungan excel?</a:t>
            </a:r>
          </a:p>
          <a:p>
            <a:pPr algn="just" marL="582930" indent="-291465" lvl="1">
              <a:lnSpc>
                <a:spcPts val="3779"/>
              </a:lnSpc>
              <a:buFont typeface="Arial"/>
              <a:buChar char="•"/>
            </a:pPr>
            <a:r>
              <a:rPr lang="en-US" sz="2700">
                <a:solidFill>
                  <a:srgbClr val="232253"/>
                </a:solidFill>
                <a:latin typeface="Inter"/>
              </a:rPr>
              <a:t>Bagaimana cara membuat klasifikasi menggunakan metode k-means dan k-medoids untuk menentukan status gizi anak?</a:t>
            </a:r>
          </a:p>
          <a:p>
            <a:pPr algn="just" marL="582930" indent="-291465" lvl="1">
              <a:lnSpc>
                <a:spcPts val="3779"/>
              </a:lnSpc>
              <a:buFont typeface="Arial"/>
              <a:buChar char="•"/>
            </a:pPr>
            <a:r>
              <a:rPr lang="en-US" sz="2700">
                <a:solidFill>
                  <a:srgbClr val="232253"/>
                </a:solidFill>
                <a:latin typeface="Inter"/>
              </a:rPr>
              <a:t>Bagaimana cara mengimplementasikan klasifikasi yang telah dibuat dalam bentuk website agar mudah dimengerti?</a:t>
            </a:r>
          </a:p>
        </p:txBody>
      </p:sp>
    </p:spTree>
  </p:cSld>
  <p:clrMapOvr>
    <a:masterClrMapping/>
  </p:clrMapOvr>
</p:sld>
</file>

<file path=ppt/slides/slide4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21875" r="0" b="21875"/>
          <a:stretch>
            <a:fillRect/>
          </a:stretch>
        </p:blipFill>
        <p:spPr>
          <a:xfrm flipH="false" flipV="false">
            <a:off x="0" y="0"/>
            <a:ext cx="18288000" cy="10287000"/>
          </a:xfrm>
          <a:prstGeom prst="rect">
            <a:avLst/>
          </a:prstGeom>
        </p:spPr>
      </p:pic>
      <p:sp>
        <p:nvSpPr>
          <p:cNvPr name="Freeform 3" id="3"/>
          <p:cNvSpPr/>
          <p:nvPr/>
        </p:nvSpPr>
        <p:spPr>
          <a:xfrm flipH="false" flipV="false" rot="0">
            <a:off x="2435993" y="1941385"/>
            <a:ext cx="13416015" cy="6836733"/>
          </a:xfrm>
          <a:custGeom>
            <a:avLst/>
            <a:gdLst/>
            <a:ahLst/>
            <a:cxnLst/>
            <a:rect r="r" b="b" t="t" l="l"/>
            <a:pathLst>
              <a:path h="6836733" w="13416015">
                <a:moveTo>
                  <a:pt x="0" y="0"/>
                </a:moveTo>
                <a:lnTo>
                  <a:pt x="13416014" y="0"/>
                </a:lnTo>
                <a:lnTo>
                  <a:pt x="13416014" y="6836732"/>
                </a:lnTo>
                <a:lnTo>
                  <a:pt x="0" y="6836732"/>
                </a:lnTo>
                <a:lnTo>
                  <a:pt x="0" y="0"/>
                </a:lnTo>
                <a:close/>
              </a:path>
            </a:pathLst>
          </a:custGeom>
          <a:blipFill>
            <a:blip r:embed="rId3"/>
            <a:stretch>
              <a:fillRect l="0" t="0" r="0" b="0"/>
            </a:stretch>
          </a:blipFill>
        </p:spPr>
      </p:sp>
      <p:sp>
        <p:nvSpPr>
          <p:cNvPr name="TextBox 4" id="4"/>
          <p:cNvSpPr txBox="true"/>
          <p:nvPr/>
        </p:nvSpPr>
        <p:spPr>
          <a:xfrm rot="0">
            <a:off x="7438125" y="630237"/>
            <a:ext cx="3411749" cy="701675"/>
          </a:xfrm>
          <a:prstGeom prst="rect">
            <a:avLst/>
          </a:prstGeom>
        </p:spPr>
        <p:txBody>
          <a:bodyPr anchor="t" rtlCol="false" tIns="0" lIns="0" bIns="0" rIns="0">
            <a:spAutoFit/>
          </a:bodyPr>
          <a:lstStyle/>
          <a:p>
            <a:pPr>
              <a:lnSpc>
                <a:spcPts val="5799"/>
              </a:lnSpc>
              <a:spcBef>
                <a:spcPts val="4349"/>
              </a:spcBef>
            </a:pPr>
            <a:r>
              <a:rPr lang="en-US" sz="3999">
                <a:solidFill>
                  <a:srgbClr val="232253"/>
                </a:solidFill>
                <a:latin typeface="Inter Bold"/>
              </a:rPr>
              <a:t>Implementasi</a:t>
            </a:r>
          </a:p>
        </p:txBody>
      </p:sp>
      <p:sp>
        <p:nvSpPr>
          <p:cNvPr name="TextBox 5" id="5"/>
          <p:cNvSpPr txBox="true"/>
          <p:nvPr/>
        </p:nvSpPr>
        <p:spPr>
          <a:xfrm rot="0">
            <a:off x="2164488" y="1331785"/>
            <a:ext cx="4597761" cy="533400"/>
          </a:xfrm>
          <a:prstGeom prst="rect">
            <a:avLst/>
          </a:prstGeom>
        </p:spPr>
        <p:txBody>
          <a:bodyPr anchor="t" rtlCol="false" tIns="0" lIns="0" bIns="0" rIns="0">
            <a:spAutoFit/>
          </a:bodyPr>
          <a:lstStyle/>
          <a:p>
            <a:pPr>
              <a:lnSpc>
                <a:spcPts val="4350"/>
              </a:lnSpc>
              <a:spcBef>
                <a:spcPts val="3258"/>
              </a:spcBef>
            </a:pPr>
            <a:r>
              <a:rPr lang="en-US" sz="3000">
                <a:solidFill>
                  <a:srgbClr val="232253"/>
                </a:solidFill>
                <a:latin typeface="Inter"/>
              </a:rPr>
              <a:t>11. Tambah Label Aktual</a:t>
            </a:r>
          </a:p>
        </p:txBody>
      </p:sp>
    </p:spTree>
  </p:cSld>
  <p:clrMapOvr>
    <a:masterClrMapping/>
  </p:clrMapOvr>
</p:sld>
</file>

<file path=ppt/slides/slide4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21875" r="0" b="21875"/>
          <a:stretch>
            <a:fillRect/>
          </a:stretch>
        </p:blipFill>
        <p:spPr>
          <a:xfrm flipH="false" flipV="false">
            <a:off x="0" y="0"/>
            <a:ext cx="18288000" cy="10287000"/>
          </a:xfrm>
          <a:prstGeom prst="rect">
            <a:avLst/>
          </a:prstGeom>
        </p:spPr>
      </p:pic>
      <p:sp>
        <p:nvSpPr>
          <p:cNvPr name="TextBox 3" id="3"/>
          <p:cNvSpPr txBox="true"/>
          <p:nvPr/>
        </p:nvSpPr>
        <p:spPr>
          <a:xfrm rot="0">
            <a:off x="7438125" y="630237"/>
            <a:ext cx="3411749" cy="701675"/>
          </a:xfrm>
          <a:prstGeom prst="rect">
            <a:avLst/>
          </a:prstGeom>
        </p:spPr>
        <p:txBody>
          <a:bodyPr anchor="t" rtlCol="false" tIns="0" lIns="0" bIns="0" rIns="0">
            <a:spAutoFit/>
          </a:bodyPr>
          <a:lstStyle/>
          <a:p>
            <a:pPr>
              <a:lnSpc>
                <a:spcPts val="5799"/>
              </a:lnSpc>
              <a:spcBef>
                <a:spcPts val="4349"/>
              </a:spcBef>
            </a:pPr>
            <a:r>
              <a:rPr lang="en-US" sz="3999">
                <a:solidFill>
                  <a:srgbClr val="232253"/>
                </a:solidFill>
                <a:latin typeface="Inter Bold"/>
              </a:rPr>
              <a:t>Implementasi</a:t>
            </a:r>
          </a:p>
        </p:txBody>
      </p:sp>
      <p:sp>
        <p:nvSpPr>
          <p:cNvPr name="TextBox 4" id="4"/>
          <p:cNvSpPr txBox="true"/>
          <p:nvPr/>
        </p:nvSpPr>
        <p:spPr>
          <a:xfrm rot="0">
            <a:off x="2192239" y="1932342"/>
            <a:ext cx="8657635" cy="533400"/>
          </a:xfrm>
          <a:prstGeom prst="rect">
            <a:avLst/>
          </a:prstGeom>
        </p:spPr>
        <p:txBody>
          <a:bodyPr anchor="t" rtlCol="false" tIns="0" lIns="0" bIns="0" rIns="0">
            <a:spAutoFit/>
          </a:bodyPr>
          <a:lstStyle/>
          <a:p>
            <a:pPr>
              <a:lnSpc>
                <a:spcPts val="4350"/>
              </a:lnSpc>
              <a:spcBef>
                <a:spcPts val="3258"/>
              </a:spcBef>
            </a:pPr>
            <a:r>
              <a:rPr lang="en-US" sz="3000">
                <a:solidFill>
                  <a:srgbClr val="232253"/>
                </a:solidFill>
                <a:latin typeface="Inter"/>
              </a:rPr>
              <a:t>12. Pengujian Metode (Akurasi, Presisi, Recall)</a:t>
            </a:r>
          </a:p>
        </p:txBody>
      </p:sp>
      <p:sp>
        <p:nvSpPr>
          <p:cNvPr name="TextBox 5" id="5"/>
          <p:cNvSpPr txBox="true"/>
          <p:nvPr/>
        </p:nvSpPr>
        <p:spPr>
          <a:xfrm rot="0">
            <a:off x="2192239" y="2688126"/>
            <a:ext cx="14112757" cy="1638300"/>
          </a:xfrm>
          <a:prstGeom prst="rect">
            <a:avLst/>
          </a:prstGeom>
        </p:spPr>
        <p:txBody>
          <a:bodyPr anchor="t" rtlCol="false" tIns="0" lIns="0" bIns="0" rIns="0">
            <a:spAutoFit/>
          </a:bodyPr>
          <a:lstStyle/>
          <a:p>
            <a:pPr algn="just">
              <a:lnSpc>
                <a:spcPts val="4350"/>
              </a:lnSpc>
              <a:spcBef>
                <a:spcPts val="3258"/>
              </a:spcBef>
            </a:pPr>
            <a:r>
              <a:rPr lang="en-US" sz="3000">
                <a:solidFill>
                  <a:srgbClr val="232253"/>
                </a:solidFill>
                <a:latin typeface="Inter"/>
              </a:rPr>
              <a:t>Sebelum masuk dalam pengujian, pertama-tama harus mengetahui total data yang bernilai true positive, true negative, false positive dan false negative. Kondisi tersebut terpenuhi apabila :</a:t>
            </a:r>
          </a:p>
        </p:txBody>
      </p:sp>
      <p:sp>
        <p:nvSpPr>
          <p:cNvPr name="TextBox 6" id="6"/>
          <p:cNvSpPr txBox="true"/>
          <p:nvPr/>
        </p:nvSpPr>
        <p:spPr>
          <a:xfrm rot="0">
            <a:off x="2192239" y="4775951"/>
            <a:ext cx="15548518" cy="3331369"/>
          </a:xfrm>
          <a:prstGeom prst="rect">
            <a:avLst/>
          </a:prstGeom>
        </p:spPr>
        <p:txBody>
          <a:bodyPr anchor="t" rtlCol="false" tIns="0" lIns="0" bIns="0" rIns="0">
            <a:spAutoFit/>
          </a:bodyPr>
          <a:lstStyle/>
          <a:p>
            <a:pPr algn="just">
              <a:lnSpc>
                <a:spcPts val="4059"/>
              </a:lnSpc>
              <a:spcBef>
                <a:spcPts val="3040"/>
              </a:spcBef>
            </a:pPr>
            <a:r>
              <a:rPr lang="en-US" sz="2799">
                <a:solidFill>
                  <a:srgbClr val="232253"/>
                </a:solidFill>
                <a:latin typeface="Inter"/>
              </a:rPr>
              <a:t>GIZI LEBIH :</a:t>
            </a:r>
          </a:p>
          <a:p>
            <a:pPr algn="just" marL="604519" indent="-302260" lvl="1">
              <a:lnSpc>
                <a:spcPts val="4059"/>
              </a:lnSpc>
              <a:spcBef>
                <a:spcPts val="1520"/>
              </a:spcBef>
              <a:buFont typeface="Arial"/>
              <a:buChar char="•"/>
            </a:pPr>
            <a:r>
              <a:rPr lang="en-US" sz="2799">
                <a:solidFill>
                  <a:srgbClr val="232253"/>
                </a:solidFill>
                <a:latin typeface="Inter"/>
              </a:rPr>
              <a:t>TP : Label aktual adalah GIZI LEBIH dan hasil prediksi juga GIZI LEBIH.</a:t>
            </a:r>
          </a:p>
          <a:p>
            <a:pPr algn="just" marL="604519" indent="-302260" lvl="1">
              <a:lnSpc>
                <a:spcPts val="4059"/>
              </a:lnSpc>
              <a:spcBef>
                <a:spcPts val="1520"/>
              </a:spcBef>
              <a:buFont typeface="Arial"/>
              <a:buChar char="•"/>
            </a:pPr>
            <a:r>
              <a:rPr lang="en-US" sz="2799">
                <a:solidFill>
                  <a:srgbClr val="232253"/>
                </a:solidFill>
                <a:latin typeface="Inter"/>
              </a:rPr>
              <a:t>TN : Label aktual bukan GIZI LEBIH dan hasil prediksi juga bukan GIZI LEBIH.</a:t>
            </a:r>
          </a:p>
          <a:p>
            <a:pPr algn="just" marL="604519" indent="-302260" lvl="1">
              <a:lnSpc>
                <a:spcPts val="4059"/>
              </a:lnSpc>
              <a:spcBef>
                <a:spcPts val="1520"/>
              </a:spcBef>
              <a:buFont typeface="Arial"/>
              <a:buChar char="•"/>
            </a:pPr>
            <a:r>
              <a:rPr lang="en-US" sz="2799">
                <a:solidFill>
                  <a:srgbClr val="232253"/>
                </a:solidFill>
                <a:latin typeface="Inter"/>
              </a:rPr>
              <a:t>FP : Label aktual bukan GIZI LEBIH, tetapi hasil prediksi adalah GIZI LEBIH.</a:t>
            </a:r>
          </a:p>
          <a:p>
            <a:pPr algn="just" marL="604519" indent="-302260" lvl="1">
              <a:lnSpc>
                <a:spcPts val="4059"/>
              </a:lnSpc>
              <a:spcBef>
                <a:spcPts val="1520"/>
              </a:spcBef>
              <a:buFont typeface="Arial"/>
              <a:buChar char="•"/>
            </a:pPr>
            <a:r>
              <a:rPr lang="en-US" sz="2799">
                <a:solidFill>
                  <a:srgbClr val="232253"/>
                </a:solidFill>
                <a:latin typeface="Inter"/>
              </a:rPr>
              <a:t>FN : Label aktual adalah GIZI LEBIH, tetapi hasil prediksi bukan GIZI LEBIH.</a:t>
            </a:r>
          </a:p>
        </p:txBody>
      </p:sp>
    </p:spTree>
  </p:cSld>
  <p:clrMapOvr>
    <a:masterClrMapping/>
  </p:clrMapOvr>
</p:sld>
</file>

<file path=ppt/slides/slide4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21875" r="0" b="21875"/>
          <a:stretch>
            <a:fillRect/>
          </a:stretch>
        </p:blipFill>
        <p:spPr>
          <a:xfrm flipH="false" flipV="false">
            <a:off x="0" y="0"/>
            <a:ext cx="18288000" cy="10287000"/>
          </a:xfrm>
          <a:prstGeom prst="rect">
            <a:avLst/>
          </a:prstGeom>
        </p:spPr>
      </p:pic>
      <p:sp>
        <p:nvSpPr>
          <p:cNvPr name="TextBox 3" id="3"/>
          <p:cNvSpPr txBox="true"/>
          <p:nvPr/>
        </p:nvSpPr>
        <p:spPr>
          <a:xfrm rot="0">
            <a:off x="7438125" y="630237"/>
            <a:ext cx="3411749" cy="701675"/>
          </a:xfrm>
          <a:prstGeom prst="rect">
            <a:avLst/>
          </a:prstGeom>
        </p:spPr>
        <p:txBody>
          <a:bodyPr anchor="t" rtlCol="false" tIns="0" lIns="0" bIns="0" rIns="0">
            <a:spAutoFit/>
          </a:bodyPr>
          <a:lstStyle/>
          <a:p>
            <a:pPr>
              <a:lnSpc>
                <a:spcPts val="5799"/>
              </a:lnSpc>
              <a:spcBef>
                <a:spcPts val="4349"/>
              </a:spcBef>
            </a:pPr>
            <a:r>
              <a:rPr lang="en-US" sz="3999">
                <a:solidFill>
                  <a:srgbClr val="232253"/>
                </a:solidFill>
                <a:latin typeface="Inter Bold"/>
              </a:rPr>
              <a:t>Implementasi</a:t>
            </a:r>
          </a:p>
        </p:txBody>
      </p:sp>
      <p:sp>
        <p:nvSpPr>
          <p:cNvPr name="TextBox 4" id="4"/>
          <p:cNvSpPr txBox="true"/>
          <p:nvPr/>
        </p:nvSpPr>
        <p:spPr>
          <a:xfrm rot="0">
            <a:off x="2228133" y="1692672"/>
            <a:ext cx="15548518" cy="3331369"/>
          </a:xfrm>
          <a:prstGeom prst="rect">
            <a:avLst/>
          </a:prstGeom>
        </p:spPr>
        <p:txBody>
          <a:bodyPr anchor="t" rtlCol="false" tIns="0" lIns="0" bIns="0" rIns="0">
            <a:spAutoFit/>
          </a:bodyPr>
          <a:lstStyle/>
          <a:p>
            <a:pPr algn="just">
              <a:lnSpc>
                <a:spcPts val="4059"/>
              </a:lnSpc>
              <a:spcBef>
                <a:spcPts val="3040"/>
              </a:spcBef>
            </a:pPr>
            <a:r>
              <a:rPr lang="en-US" sz="2799">
                <a:solidFill>
                  <a:srgbClr val="232253"/>
                </a:solidFill>
                <a:latin typeface="Inter"/>
              </a:rPr>
              <a:t>GIZI BAIK :</a:t>
            </a:r>
          </a:p>
          <a:p>
            <a:pPr algn="just" marL="604519" indent="-302260" lvl="1">
              <a:lnSpc>
                <a:spcPts val="4059"/>
              </a:lnSpc>
              <a:spcBef>
                <a:spcPts val="1520"/>
              </a:spcBef>
              <a:buFont typeface="Arial"/>
              <a:buChar char="•"/>
            </a:pPr>
            <a:r>
              <a:rPr lang="en-US" sz="2799">
                <a:solidFill>
                  <a:srgbClr val="232253"/>
                </a:solidFill>
                <a:latin typeface="Inter"/>
              </a:rPr>
              <a:t>TP : Label aktual adalah GIZI BAIK dan hasil prediksi juga GIZI BAIK.</a:t>
            </a:r>
          </a:p>
          <a:p>
            <a:pPr algn="just" marL="604519" indent="-302260" lvl="1">
              <a:lnSpc>
                <a:spcPts val="4059"/>
              </a:lnSpc>
              <a:spcBef>
                <a:spcPts val="1520"/>
              </a:spcBef>
              <a:buFont typeface="Arial"/>
              <a:buChar char="•"/>
            </a:pPr>
            <a:r>
              <a:rPr lang="en-US" sz="2799">
                <a:solidFill>
                  <a:srgbClr val="232253"/>
                </a:solidFill>
                <a:latin typeface="Inter"/>
              </a:rPr>
              <a:t>TN : Label aktual bukan GIZI BAIK dan hasil prediksi juga bukan GIZI BAIK.</a:t>
            </a:r>
          </a:p>
          <a:p>
            <a:pPr algn="just" marL="604519" indent="-302260" lvl="1">
              <a:lnSpc>
                <a:spcPts val="4059"/>
              </a:lnSpc>
              <a:spcBef>
                <a:spcPts val="1520"/>
              </a:spcBef>
              <a:buFont typeface="Arial"/>
              <a:buChar char="•"/>
            </a:pPr>
            <a:r>
              <a:rPr lang="en-US" sz="2799">
                <a:solidFill>
                  <a:srgbClr val="232253"/>
                </a:solidFill>
                <a:latin typeface="Inter"/>
              </a:rPr>
              <a:t>FP : Label aktual bukan GIZI BAIK, tetapi hasil prediksi adalah GIZI BAIK.</a:t>
            </a:r>
          </a:p>
          <a:p>
            <a:pPr algn="just" marL="604519" indent="-302260" lvl="1">
              <a:lnSpc>
                <a:spcPts val="4059"/>
              </a:lnSpc>
              <a:spcBef>
                <a:spcPts val="1520"/>
              </a:spcBef>
              <a:buFont typeface="Arial"/>
              <a:buChar char="•"/>
            </a:pPr>
            <a:r>
              <a:rPr lang="en-US" sz="2799">
                <a:solidFill>
                  <a:srgbClr val="232253"/>
                </a:solidFill>
                <a:latin typeface="Inter"/>
              </a:rPr>
              <a:t>FN : Label aktual adalah GIZI BAIK, tetapi hasil prediksi bukan GIZI BAIK.</a:t>
            </a:r>
          </a:p>
        </p:txBody>
      </p:sp>
      <p:sp>
        <p:nvSpPr>
          <p:cNvPr name="TextBox 5" id="5"/>
          <p:cNvSpPr txBox="true"/>
          <p:nvPr/>
        </p:nvSpPr>
        <p:spPr>
          <a:xfrm rot="0">
            <a:off x="2075434" y="5501084"/>
            <a:ext cx="15548518" cy="3331369"/>
          </a:xfrm>
          <a:prstGeom prst="rect">
            <a:avLst/>
          </a:prstGeom>
        </p:spPr>
        <p:txBody>
          <a:bodyPr anchor="t" rtlCol="false" tIns="0" lIns="0" bIns="0" rIns="0">
            <a:spAutoFit/>
          </a:bodyPr>
          <a:lstStyle/>
          <a:p>
            <a:pPr algn="just">
              <a:lnSpc>
                <a:spcPts val="4059"/>
              </a:lnSpc>
              <a:spcBef>
                <a:spcPts val="3040"/>
              </a:spcBef>
            </a:pPr>
            <a:r>
              <a:rPr lang="en-US" sz="2799">
                <a:solidFill>
                  <a:srgbClr val="232253"/>
                </a:solidFill>
                <a:latin typeface="Inter"/>
              </a:rPr>
              <a:t>GIZI BURUK :</a:t>
            </a:r>
          </a:p>
          <a:p>
            <a:pPr algn="just" marL="604519" indent="-302260" lvl="1">
              <a:lnSpc>
                <a:spcPts val="4059"/>
              </a:lnSpc>
              <a:spcBef>
                <a:spcPts val="1520"/>
              </a:spcBef>
              <a:buFont typeface="Arial"/>
              <a:buChar char="•"/>
            </a:pPr>
            <a:r>
              <a:rPr lang="en-US" sz="2799">
                <a:solidFill>
                  <a:srgbClr val="232253"/>
                </a:solidFill>
                <a:latin typeface="Inter"/>
              </a:rPr>
              <a:t>TP : Label aktual adalah GIZI BURUK dan hasil prediksi juga GIZI BURUK.</a:t>
            </a:r>
          </a:p>
          <a:p>
            <a:pPr algn="just" marL="604519" indent="-302260" lvl="1">
              <a:lnSpc>
                <a:spcPts val="4059"/>
              </a:lnSpc>
              <a:spcBef>
                <a:spcPts val="1520"/>
              </a:spcBef>
              <a:buFont typeface="Arial"/>
              <a:buChar char="•"/>
            </a:pPr>
            <a:r>
              <a:rPr lang="en-US" sz="2799">
                <a:solidFill>
                  <a:srgbClr val="232253"/>
                </a:solidFill>
                <a:latin typeface="Inter"/>
              </a:rPr>
              <a:t>TN : Label aktual bukan GIZI BURUK dan hasil prediksi juga bukan GIZI BURUK.</a:t>
            </a:r>
          </a:p>
          <a:p>
            <a:pPr algn="just" marL="604519" indent="-302260" lvl="1">
              <a:lnSpc>
                <a:spcPts val="4059"/>
              </a:lnSpc>
              <a:spcBef>
                <a:spcPts val="1520"/>
              </a:spcBef>
              <a:buFont typeface="Arial"/>
              <a:buChar char="•"/>
            </a:pPr>
            <a:r>
              <a:rPr lang="en-US" sz="2799">
                <a:solidFill>
                  <a:srgbClr val="232253"/>
                </a:solidFill>
                <a:latin typeface="Inter"/>
              </a:rPr>
              <a:t>FP : Label aktual bukan GIZI BURUK, tetapi hasil prediksi adalah GIZI BURUK.</a:t>
            </a:r>
          </a:p>
          <a:p>
            <a:pPr algn="just" marL="604519" indent="-302260" lvl="1">
              <a:lnSpc>
                <a:spcPts val="4059"/>
              </a:lnSpc>
              <a:spcBef>
                <a:spcPts val="1520"/>
              </a:spcBef>
              <a:buFont typeface="Arial"/>
              <a:buChar char="•"/>
            </a:pPr>
            <a:r>
              <a:rPr lang="en-US" sz="2799">
                <a:solidFill>
                  <a:srgbClr val="232253"/>
                </a:solidFill>
                <a:latin typeface="Inter"/>
              </a:rPr>
              <a:t>FN : Label aktual adalah GIZI BURUK, tetapi hasil prediksi bukan GIZI BURUK.</a:t>
            </a:r>
          </a:p>
        </p:txBody>
      </p:sp>
    </p:spTree>
  </p:cSld>
  <p:clrMapOvr>
    <a:masterClrMapping/>
  </p:clrMapOvr>
</p:sld>
</file>

<file path=ppt/slides/slide4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21875" r="0" b="21875"/>
          <a:stretch>
            <a:fillRect/>
          </a:stretch>
        </p:blipFill>
        <p:spPr>
          <a:xfrm flipH="false" flipV="false">
            <a:off x="0" y="0"/>
            <a:ext cx="18288000" cy="10287000"/>
          </a:xfrm>
          <a:prstGeom prst="rect">
            <a:avLst/>
          </a:prstGeom>
        </p:spPr>
      </p:pic>
      <p:sp>
        <p:nvSpPr>
          <p:cNvPr name="Freeform 3" id="3"/>
          <p:cNvSpPr/>
          <p:nvPr/>
        </p:nvSpPr>
        <p:spPr>
          <a:xfrm flipH="false" flipV="false" rot="0">
            <a:off x="3017661" y="3356168"/>
            <a:ext cx="6564869" cy="4230693"/>
          </a:xfrm>
          <a:custGeom>
            <a:avLst/>
            <a:gdLst/>
            <a:ahLst/>
            <a:cxnLst/>
            <a:rect r="r" b="b" t="t" l="l"/>
            <a:pathLst>
              <a:path h="4230693" w="6564869">
                <a:moveTo>
                  <a:pt x="0" y="0"/>
                </a:moveTo>
                <a:lnTo>
                  <a:pt x="6564869" y="0"/>
                </a:lnTo>
                <a:lnTo>
                  <a:pt x="6564869" y="4230694"/>
                </a:lnTo>
                <a:lnTo>
                  <a:pt x="0" y="4230694"/>
                </a:lnTo>
                <a:lnTo>
                  <a:pt x="0" y="0"/>
                </a:lnTo>
                <a:close/>
              </a:path>
            </a:pathLst>
          </a:custGeom>
          <a:blipFill>
            <a:blip r:embed="rId3"/>
            <a:stretch>
              <a:fillRect l="0" t="0" r="0" b="0"/>
            </a:stretch>
          </a:blipFill>
        </p:spPr>
      </p:sp>
      <p:sp>
        <p:nvSpPr>
          <p:cNvPr name="Freeform 4" id="4"/>
          <p:cNvSpPr/>
          <p:nvPr/>
        </p:nvSpPr>
        <p:spPr>
          <a:xfrm flipH="false" flipV="false" rot="0">
            <a:off x="9774012" y="3356168"/>
            <a:ext cx="6532450" cy="4230693"/>
          </a:xfrm>
          <a:custGeom>
            <a:avLst/>
            <a:gdLst/>
            <a:ahLst/>
            <a:cxnLst/>
            <a:rect r="r" b="b" t="t" l="l"/>
            <a:pathLst>
              <a:path h="4230693" w="6532450">
                <a:moveTo>
                  <a:pt x="0" y="0"/>
                </a:moveTo>
                <a:lnTo>
                  <a:pt x="6532450" y="0"/>
                </a:lnTo>
                <a:lnTo>
                  <a:pt x="6532450" y="4230694"/>
                </a:lnTo>
                <a:lnTo>
                  <a:pt x="0" y="4230694"/>
                </a:lnTo>
                <a:lnTo>
                  <a:pt x="0" y="0"/>
                </a:lnTo>
                <a:close/>
              </a:path>
            </a:pathLst>
          </a:custGeom>
          <a:blipFill>
            <a:blip r:embed="rId4"/>
            <a:stretch>
              <a:fillRect l="0" t="0" r="0" b="0"/>
            </a:stretch>
          </a:blipFill>
        </p:spPr>
      </p:sp>
      <p:sp>
        <p:nvSpPr>
          <p:cNvPr name="TextBox 5" id="5"/>
          <p:cNvSpPr txBox="true"/>
          <p:nvPr/>
        </p:nvSpPr>
        <p:spPr>
          <a:xfrm rot="0">
            <a:off x="7438125" y="630237"/>
            <a:ext cx="3411749" cy="701675"/>
          </a:xfrm>
          <a:prstGeom prst="rect">
            <a:avLst/>
          </a:prstGeom>
        </p:spPr>
        <p:txBody>
          <a:bodyPr anchor="t" rtlCol="false" tIns="0" lIns="0" bIns="0" rIns="0">
            <a:spAutoFit/>
          </a:bodyPr>
          <a:lstStyle/>
          <a:p>
            <a:pPr>
              <a:lnSpc>
                <a:spcPts val="5799"/>
              </a:lnSpc>
              <a:spcBef>
                <a:spcPts val="4349"/>
              </a:spcBef>
            </a:pPr>
            <a:r>
              <a:rPr lang="en-US" sz="3999">
                <a:solidFill>
                  <a:srgbClr val="232253"/>
                </a:solidFill>
                <a:latin typeface="Inter Bold"/>
              </a:rPr>
              <a:t>Implementasi</a:t>
            </a:r>
          </a:p>
        </p:txBody>
      </p:sp>
      <p:sp>
        <p:nvSpPr>
          <p:cNvPr name="TextBox 6" id="6"/>
          <p:cNvSpPr txBox="true"/>
          <p:nvPr/>
        </p:nvSpPr>
        <p:spPr>
          <a:xfrm rot="0">
            <a:off x="1833159" y="1739260"/>
            <a:ext cx="10756667" cy="1131133"/>
          </a:xfrm>
          <a:prstGeom prst="rect">
            <a:avLst/>
          </a:prstGeom>
        </p:spPr>
        <p:txBody>
          <a:bodyPr anchor="t" rtlCol="false" tIns="0" lIns="0" bIns="0" rIns="0">
            <a:spAutoFit/>
          </a:bodyPr>
          <a:lstStyle/>
          <a:p>
            <a:pPr algn="just">
              <a:lnSpc>
                <a:spcPts val="4350"/>
              </a:lnSpc>
              <a:spcBef>
                <a:spcPts val="3258"/>
              </a:spcBef>
            </a:pPr>
            <a:r>
              <a:rPr lang="en-US" sz="3000">
                <a:solidFill>
                  <a:srgbClr val="232253"/>
                </a:solidFill>
                <a:latin typeface="Inter"/>
              </a:rPr>
              <a:t>12.1 Akurasi (Memprediksi secara benar pada keseluruhan)</a:t>
            </a:r>
          </a:p>
          <a:p>
            <a:pPr algn="just">
              <a:lnSpc>
                <a:spcPts val="2040"/>
              </a:lnSpc>
              <a:spcBef>
                <a:spcPts val="1527"/>
              </a:spcBef>
            </a:pPr>
            <a:r>
              <a:rPr lang="en-US" sz="3000">
                <a:solidFill>
                  <a:srgbClr val="232253"/>
                </a:solidFill>
                <a:latin typeface="Inter"/>
              </a:rPr>
              <a:t>       TP + TN / TP + TN + FP + FN</a:t>
            </a:r>
          </a:p>
        </p:txBody>
      </p:sp>
    </p:spTree>
  </p:cSld>
  <p:clrMapOvr>
    <a:masterClrMapping/>
  </p:clrMapOvr>
</p:sld>
</file>

<file path=ppt/slides/slide4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21875" r="0" b="21875"/>
          <a:stretch>
            <a:fillRect/>
          </a:stretch>
        </p:blipFill>
        <p:spPr>
          <a:xfrm flipH="false" flipV="false">
            <a:off x="0" y="0"/>
            <a:ext cx="18288000" cy="10287000"/>
          </a:xfrm>
          <a:prstGeom prst="rect">
            <a:avLst/>
          </a:prstGeom>
        </p:spPr>
      </p:pic>
      <p:sp>
        <p:nvSpPr>
          <p:cNvPr name="Freeform 3" id="3"/>
          <p:cNvSpPr/>
          <p:nvPr/>
        </p:nvSpPr>
        <p:spPr>
          <a:xfrm flipH="false" flipV="false" rot="0">
            <a:off x="3118782" y="3367362"/>
            <a:ext cx="6506404" cy="4219500"/>
          </a:xfrm>
          <a:custGeom>
            <a:avLst/>
            <a:gdLst/>
            <a:ahLst/>
            <a:cxnLst/>
            <a:rect r="r" b="b" t="t" l="l"/>
            <a:pathLst>
              <a:path h="4219500" w="6506404">
                <a:moveTo>
                  <a:pt x="0" y="0"/>
                </a:moveTo>
                <a:lnTo>
                  <a:pt x="6506404" y="0"/>
                </a:lnTo>
                <a:lnTo>
                  <a:pt x="6506404" y="4219500"/>
                </a:lnTo>
                <a:lnTo>
                  <a:pt x="0" y="4219500"/>
                </a:lnTo>
                <a:lnTo>
                  <a:pt x="0" y="0"/>
                </a:lnTo>
                <a:close/>
              </a:path>
            </a:pathLst>
          </a:custGeom>
          <a:blipFill>
            <a:blip r:embed="rId3"/>
            <a:stretch>
              <a:fillRect l="0" t="0" r="0" b="0"/>
            </a:stretch>
          </a:blipFill>
        </p:spPr>
      </p:sp>
      <p:sp>
        <p:nvSpPr>
          <p:cNvPr name="Freeform 4" id="4"/>
          <p:cNvSpPr/>
          <p:nvPr/>
        </p:nvSpPr>
        <p:spPr>
          <a:xfrm flipH="false" flipV="false" rot="0">
            <a:off x="9757793" y="3367362"/>
            <a:ext cx="6382849" cy="4154423"/>
          </a:xfrm>
          <a:custGeom>
            <a:avLst/>
            <a:gdLst/>
            <a:ahLst/>
            <a:cxnLst/>
            <a:rect r="r" b="b" t="t" l="l"/>
            <a:pathLst>
              <a:path h="4154423" w="6382849">
                <a:moveTo>
                  <a:pt x="0" y="0"/>
                </a:moveTo>
                <a:lnTo>
                  <a:pt x="6382848" y="0"/>
                </a:lnTo>
                <a:lnTo>
                  <a:pt x="6382848" y="4154422"/>
                </a:lnTo>
                <a:lnTo>
                  <a:pt x="0" y="4154422"/>
                </a:lnTo>
                <a:lnTo>
                  <a:pt x="0" y="0"/>
                </a:lnTo>
                <a:close/>
              </a:path>
            </a:pathLst>
          </a:custGeom>
          <a:blipFill>
            <a:blip r:embed="rId4"/>
            <a:stretch>
              <a:fillRect l="0" t="0" r="0" b="0"/>
            </a:stretch>
          </a:blipFill>
        </p:spPr>
      </p:sp>
      <p:sp>
        <p:nvSpPr>
          <p:cNvPr name="TextBox 5" id="5"/>
          <p:cNvSpPr txBox="true"/>
          <p:nvPr/>
        </p:nvSpPr>
        <p:spPr>
          <a:xfrm rot="0">
            <a:off x="7438125" y="630237"/>
            <a:ext cx="3411749" cy="701675"/>
          </a:xfrm>
          <a:prstGeom prst="rect">
            <a:avLst/>
          </a:prstGeom>
        </p:spPr>
        <p:txBody>
          <a:bodyPr anchor="t" rtlCol="false" tIns="0" lIns="0" bIns="0" rIns="0">
            <a:spAutoFit/>
          </a:bodyPr>
          <a:lstStyle/>
          <a:p>
            <a:pPr>
              <a:lnSpc>
                <a:spcPts val="5799"/>
              </a:lnSpc>
              <a:spcBef>
                <a:spcPts val="4349"/>
              </a:spcBef>
            </a:pPr>
            <a:r>
              <a:rPr lang="en-US" sz="3999">
                <a:solidFill>
                  <a:srgbClr val="232253"/>
                </a:solidFill>
                <a:latin typeface="Inter Bold"/>
              </a:rPr>
              <a:t>Implementasi</a:t>
            </a:r>
          </a:p>
        </p:txBody>
      </p:sp>
      <p:sp>
        <p:nvSpPr>
          <p:cNvPr name="TextBox 6" id="6"/>
          <p:cNvSpPr txBox="true"/>
          <p:nvPr/>
        </p:nvSpPr>
        <p:spPr>
          <a:xfrm rot="0">
            <a:off x="1833159" y="1739260"/>
            <a:ext cx="10648985" cy="1131133"/>
          </a:xfrm>
          <a:prstGeom prst="rect">
            <a:avLst/>
          </a:prstGeom>
        </p:spPr>
        <p:txBody>
          <a:bodyPr anchor="t" rtlCol="false" tIns="0" lIns="0" bIns="0" rIns="0">
            <a:spAutoFit/>
          </a:bodyPr>
          <a:lstStyle/>
          <a:p>
            <a:pPr algn="just">
              <a:lnSpc>
                <a:spcPts val="4350"/>
              </a:lnSpc>
              <a:spcBef>
                <a:spcPts val="3258"/>
              </a:spcBef>
            </a:pPr>
            <a:r>
              <a:rPr lang="en-US" sz="3000">
                <a:solidFill>
                  <a:srgbClr val="232253"/>
                </a:solidFill>
                <a:latin typeface="Inter"/>
              </a:rPr>
              <a:t>12.1 Akurasi (Memprediksi secara benar pada keseluruhan)</a:t>
            </a:r>
          </a:p>
          <a:p>
            <a:pPr algn="just">
              <a:lnSpc>
                <a:spcPts val="2040"/>
              </a:lnSpc>
              <a:spcBef>
                <a:spcPts val="1527"/>
              </a:spcBef>
            </a:pPr>
            <a:r>
              <a:rPr lang="en-US" sz="3000">
                <a:solidFill>
                  <a:srgbClr val="232253"/>
                </a:solidFill>
                <a:latin typeface="Inter"/>
              </a:rPr>
              <a:t>       TP + TN / TP + TN + FP + FN</a:t>
            </a:r>
          </a:p>
        </p:txBody>
      </p:sp>
    </p:spTree>
  </p:cSld>
  <p:clrMapOvr>
    <a:masterClrMapping/>
  </p:clrMapOvr>
</p:sld>
</file>

<file path=ppt/slides/slide4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21875" r="0" b="21875"/>
          <a:stretch>
            <a:fillRect/>
          </a:stretch>
        </p:blipFill>
        <p:spPr>
          <a:xfrm flipH="false" flipV="false">
            <a:off x="0" y="0"/>
            <a:ext cx="18288000" cy="10287000"/>
          </a:xfrm>
          <a:prstGeom prst="rect">
            <a:avLst/>
          </a:prstGeom>
        </p:spPr>
      </p:pic>
      <p:sp>
        <p:nvSpPr>
          <p:cNvPr name="Freeform 3" id="3"/>
          <p:cNvSpPr/>
          <p:nvPr/>
        </p:nvSpPr>
        <p:spPr>
          <a:xfrm flipH="false" flipV="false" rot="0">
            <a:off x="3065021" y="3367362"/>
            <a:ext cx="6482193" cy="4154423"/>
          </a:xfrm>
          <a:custGeom>
            <a:avLst/>
            <a:gdLst/>
            <a:ahLst/>
            <a:cxnLst/>
            <a:rect r="r" b="b" t="t" l="l"/>
            <a:pathLst>
              <a:path h="4154423" w="6482193">
                <a:moveTo>
                  <a:pt x="0" y="0"/>
                </a:moveTo>
                <a:lnTo>
                  <a:pt x="6482192" y="0"/>
                </a:lnTo>
                <a:lnTo>
                  <a:pt x="6482192" y="4154422"/>
                </a:lnTo>
                <a:lnTo>
                  <a:pt x="0" y="4154422"/>
                </a:lnTo>
                <a:lnTo>
                  <a:pt x="0" y="0"/>
                </a:lnTo>
                <a:close/>
              </a:path>
            </a:pathLst>
          </a:custGeom>
          <a:blipFill>
            <a:blip r:embed="rId3"/>
            <a:stretch>
              <a:fillRect l="0" t="0" r="0" b="0"/>
            </a:stretch>
          </a:blipFill>
        </p:spPr>
      </p:sp>
      <p:sp>
        <p:nvSpPr>
          <p:cNvPr name="Freeform 4" id="4"/>
          <p:cNvSpPr/>
          <p:nvPr/>
        </p:nvSpPr>
        <p:spPr>
          <a:xfrm flipH="false" flipV="false" rot="0">
            <a:off x="9770425" y="3367362"/>
            <a:ext cx="6413291" cy="4154423"/>
          </a:xfrm>
          <a:custGeom>
            <a:avLst/>
            <a:gdLst/>
            <a:ahLst/>
            <a:cxnLst/>
            <a:rect r="r" b="b" t="t" l="l"/>
            <a:pathLst>
              <a:path h="4154423" w="6413291">
                <a:moveTo>
                  <a:pt x="0" y="0"/>
                </a:moveTo>
                <a:lnTo>
                  <a:pt x="6413292" y="0"/>
                </a:lnTo>
                <a:lnTo>
                  <a:pt x="6413292" y="4154422"/>
                </a:lnTo>
                <a:lnTo>
                  <a:pt x="0" y="4154422"/>
                </a:lnTo>
                <a:lnTo>
                  <a:pt x="0" y="0"/>
                </a:lnTo>
                <a:close/>
              </a:path>
            </a:pathLst>
          </a:custGeom>
          <a:blipFill>
            <a:blip r:embed="rId4"/>
            <a:stretch>
              <a:fillRect l="0" t="0" r="0" b="0"/>
            </a:stretch>
          </a:blipFill>
        </p:spPr>
      </p:sp>
      <p:sp>
        <p:nvSpPr>
          <p:cNvPr name="TextBox 5" id="5"/>
          <p:cNvSpPr txBox="true"/>
          <p:nvPr/>
        </p:nvSpPr>
        <p:spPr>
          <a:xfrm rot="0">
            <a:off x="7438125" y="630237"/>
            <a:ext cx="3411749" cy="701675"/>
          </a:xfrm>
          <a:prstGeom prst="rect">
            <a:avLst/>
          </a:prstGeom>
        </p:spPr>
        <p:txBody>
          <a:bodyPr anchor="t" rtlCol="false" tIns="0" lIns="0" bIns="0" rIns="0">
            <a:spAutoFit/>
          </a:bodyPr>
          <a:lstStyle/>
          <a:p>
            <a:pPr>
              <a:lnSpc>
                <a:spcPts val="5799"/>
              </a:lnSpc>
              <a:spcBef>
                <a:spcPts val="4349"/>
              </a:spcBef>
            </a:pPr>
            <a:r>
              <a:rPr lang="en-US" sz="3999">
                <a:solidFill>
                  <a:srgbClr val="232253"/>
                </a:solidFill>
                <a:latin typeface="Inter Bold"/>
              </a:rPr>
              <a:t>Implementasi</a:t>
            </a:r>
          </a:p>
        </p:txBody>
      </p:sp>
      <p:sp>
        <p:nvSpPr>
          <p:cNvPr name="TextBox 6" id="6"/>
          <p:cNvSpPr txBox="true"/>
          <p:nvPr/>
        </p:nvSpPr>
        <p:spPr>
          <a:xfrm rot="0">
            <a:off x="1833159" y="1739260"/>
            <a:ext cx="13394877" cy="1131133"/>
          </a:xfrm>
          <a:prstGeom prst="rect">
            <a:avLst/>
          </a:prstGeom>
        </p:spPr>
        <p:txBody>
          <a:bodyPr anchor="t" rtlCol="false" tIns="0" lIns="0" bIns="0" rIns="0">
            <a:spAutoFit/>
          </a:bodyPr>
          <a:lstStyle/>
          <a:p>
            <a:pPr algn="just">
              <a:lnSpc>
                <a:spcPts val="4350"/>
              </a:lnSpc>
              <a:spcBef>
                <a:spcPts val="3258"/>
              </a:spcBef>
            </a:pPr>
            <a:r>
              <a:rPr lang="en-US" sz="3000">
                <a:solidFill>
                  <a:srgbClr val="232253"/>
                </a:solidFill>
                <a:latin typeface="Inter"/>
              </a:rPr>
              <a:t>12.2 Presisi (Memprediksi secara benar pada kategorit tertentu (TP &amp; FP))</a:t>
            </a:r>
          </a:p>
          <a:p>
            <a:pPr algn="just">
              <a:lnSpc>
                <a:spcPts val="2040"/>
              </a:lnSpc>
              <a:spcBef>
                <a:spcPts val="1527"/>
              </a:spcBef>
            </a:pPr>
            <a:r>
              <a:rPr lang="en-US" sz="3000">
                <a:solidFill>
                  <a:srgbClr val="232253"/>
                </a:solidFill>
                <a:latin typeface="Inter"/>
              </a:rPr>
              <a:t>       TP / TP + FP</a:t>
            </a:r>
          </a:p>
        </p:txBody>
      </p:sp>
    </p:spTree>
  </p:cSld>
  <p:clrMapOvr>
    <a:masterClrMapping/>
  </p:clrMapOvr>
</p:sld>
</file>

<file path=ppt/slides/slide4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21875" r="0" b="21875"/>
          <a:stretch>
            <a:fillRect/>
          </a:stretch>
        </p:blipFill>
        <p:spPr>
          <a:xfrm flipH="false" flipV="false">
            <a:off x="0" y="0"/>
            <a:ext cx="18288000" cy="10287000"/>
          </a:xfrm>
          <a:prstGeom prst="rect">
            <a:avLst/>
          </a:prstGeom>
        </p:spPr>
      </p:pic>
      <p:sp>
        <p:nvSpPr>
          <p:cNvPr name="Freeform 3" id="3"/>
          <p:cNvSpPr/>
          <p:nvPr/>
        </p:nvSpPr>
        <p:spPr>
          <a:xfrm flipH="false" flipV="false" rot="0">
            <a:off x="3023951" y="3339076"/>
            <a:ext cx="6425149" cy="4182708"/>
          </a:xfrm>
          <a:custGeom>
            <a:avLst/>
            <a:gdLst/>
            <a:ahLst/>
            <a:cxnLst/>
            <a:rect r="r" b="b" t="t" l="l"/>
            <a:pathLst>
              <a:path h="4182708" w="6425149">
                <a:moveTo>
                  <a:pt x="0" y="0"/>
                </a:moveTo>
                <a:lnTo>
                  <a:pt x="6425148" y="0"/>
                </a:lnTo>
                <a:lnTo>
                  <a:pt x="6425148" y="4182708"/>
                </a:lnTo>
                <a:lnTo>
                  <a:pt x="0" y="4182708"/>
                </a:lnTo>
                <a:lnTo>
                  <a:pt x="0" y="0"/>
                </a:lnTo>
                <a:close/>
              </a:path>
            </a:pathLst>
          </a:custGeom>
          <a:blipFill>
            <a:blip r:embed="rId3"/>
            <a:stretch>
              <a:fillRect l="0" t="0" r="0" b="0"/>
            </a:stretch>
          </a:blipFill>
        </p:spPr>
      </p:sp>
      <p:sp>
        <p:nvSpPr>
          <p:cNvPr name="Freeform 4" id="4"/>
          <p:cNvSpPr/>
          <p:nvPr/>
        </p:nvSpPr>
        <p:spPr>
          <a:xfrm flipH="false" flipV="false" rot="0">
            <a:off x="9557529" y="3356168"/>
            <a:ext cx="6371371" cy="4139066"/>
          </a:xfrm>
          <a:custGeom>
            <a:avLst/>
            <a:gdLst/>
            <a:ahLst/>
            <a:cxnLst/>
            <a:rect r="r" b="b" t="t" l="l"/>
            <a:pathLst>
              <a:path h="4139066" w="6371371">
                <a:moveTo>
                  <a:pt x="0" y="0"/>
                </a:moveTo>
                <a:lnTo>
                  <a:pt x="6371372" y="0"/>
                </a:lnTo>
                <a:lnTo>
                  <a:pt x="6371372" y="4139066"/>
                </a:lnTo>
                <a:lnTo>
                  <a:pt x="0" y="4139066"/>
                </a:lnTo>
                <a:lnTo>
                  <a:pt x="0" y="0"/>
                </a:lnTo>
                <a:close/>
              </a:path>
            </a:pathLst>
          </a:custGeom>
          <a:blipFill>
            <a:blip r:embed="rId4"/>
            <a:stretch>
              <a:fillRect l="0" t="0" r="0" b="0"/>
            </a:stretch>
          </a:blipFill>
        </p:spPr>
      </p:sp>
      <p:sp>
        <p:nvSpPr>
          <p:cNvPr name="TextBox 5" id="5"/>
          <p:cNvSpPr txBox="true"/>
          <p:nvPr/>
        </p:nvSpPr>
        <p:spPr>
          <a:xfrm rot="0">
            <a:off x="7438125" y="630237"/>
            <a:ext cx="3411749" cy="701675"/>
          </a:xfrm>
          <a:prstGeom prst="rect">
            <a:avLst/>
          </a:prstGeom>
        </p:spPr>
        <p:txBody>
          <a:bodyPr anchor="t" rtlCol="false" tIns="0" lIns="0" bIns="0" rIns="0">
            <a:spAutoFit/>
          </a:bodyPr>
          <a:lstStyle/>
          <a:p>
            <a:pPr>
              <a:lnSpc>
                <a:spcPts val="5799"/>
              </a:lnSpc>
              <a:spcBef>
                <a:spcPts val="4349"/>
              </a:spcBef>
            </a:pPr>
            <a:r>
              <a:rPr lang="en-US" sz="3999">
                <a:solidFill>
                  <a:srgbClr val="232253"/>
                </a:solidFill>
                <a:latin typeface="Inter Bold"/>
              </a:rPr>
              <a:t>Implementasi</a:t>
            </a:r>
          </a:p>
        </p:txBody>
      </p:sp>
      <p:sp>
        <p:nvSpPr>
          <p:cNvPr name="TextBox 6" id="6"/>
          <p:cNvSpPr txBox="true"/>
          <p:nvPr/>
        </p:nvSpPr>
        <p:spPr>
          <a:xfrm rot="0">
            <a:off x="1833159" y="1739260"/>
            <a:ext cx="13735870" cy="1131133"/>
          </a:xfrm>
          <a:prstGeom prst="rect">
            <a:avLst/>
          </a:prstGeom>
        </p:spPr>
        <p:txBody>
          <a:bodyPr anchor="t" rtlCol="false" tIns="0" lIns="0" bIns="0" rIns="0">
            <a:spAutoFit/>
          </a:bodyPr>
          <a:lstStyle/>
          <a:p>
            <a:pPr algn="just">
              <a:lnSpc>
                <a:spcPts val="4350"/>
              </a:lnSpc>
              <a:spcBef>
                <a:spcPts val="3258"/>
              </a:spcBef>
            </a:pPr>
            <a:r>
              <a:rPr lang="en-US" sz="3000">
                <a:solidFill>
                  <a:srgbClr val="232253"/>
                </a:solidFill>
                <a:latin typeface="Inter"/>
              </a:rPr>
              <a:t>12.2 Presisi (Memprediksi secara benar pada kategorit tertentu (TP &amp; FP))</a:t>
            </a:r>
          </a:p>
          <a:p>
            <a:pPr algn="just">
              <a:lnSpc>
                <a:spcPts val="2040"/>
              </a:lnSpc>
              <a:spcBef>
                <a:spcPts val="1527"/>
              </a:spcBef>
            </a:pPr>
            <a:r>
              <a:rPr lang="en-US" sz="3000">
                <a:solidFill>
                  <a:srgbClr val="232253"/>
                </a:solidFill>
                <a:latin typeface="Inter"/>
              </a:rPr>
              <a:t>       TP / TP + FP</a:t>
            </a:r>
          </a:p>
        </p:txBody>
      </p:sp>
    </p:spTree>
  </p:cSld>
  <p:clrMapOvr>
    <a:masterClrMapping/>
  </p:clrMapOvr>
</p:sld>
</file>

<file path=ppt/slides/slide4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21875" r="0" b="21875"/>
          <a:stretch>
            <a:fillRect/>
          </a:stretch>
        </p:blipFill>
        <p:spPr>
          <a:xfrm flipH="false" flipV="false">
            <a:off x="0" y="0"/>
            <a:ext cx="18288000" cy="10287000"/>
          </a:xfrm>
          <a:prstGeom prst="rect">
            <a:avLst/>
          </a:prstGeom>
        </p:spPr>
      </p:pic>
      <p:sp>
        <p:nvSpPr>
          <p:cNvPr name="Freeform 3" id="3"/>
          <p:cNvSpPr/>
          <p:nvPr/>
        </p:nvSpPr>
        <p:spPr>
          <a:xfrm flipH="false" flipV="false" rot="0">
            <a:off x="2947623" y="3356168"/>
            <a:ext cx="6474337" cy="4139066"/>
          </a:xfrm>
          <a:custGeom>
            <a:avLst/>
            <a:gdLst/>
            <a:ahLst/>
            <a:cxnLst/>
            <a:rect r="r" b="b" t="t" l="l"/>
            <a:pathLst>
              <a:path h="4139066" w="6474337">
                <a:moveTo>
                  <a:pt x="0" y="0"/>
                </a:moveTo>
                <a:lnTo>
                  <a:pt x="6474337" y="0"/>
                </a:lnTo>
                <a:lnTo>
                  <a:pt x="6474337" y="4139066"/>
                </a:lnTo>
                <a:lnTo>
                  <a:pt x="0" y="4139066"/>
                </a:lnTo>
                <a:lnTo>
                  <a:pt x="0" y="0"/>
                </a:lnTo>
                <a:close/>
              </a:path>
            </a:pathLst>
          </a:custGeom>
          <a:blipFill>
            <a:blip r:embed="rId3"/>
            <a:stretch>
              <a:fillRect l="0" t="0" r="0" b="0"/>
            </a:stretch>
          </a:blipFill>
        </p:spPr>
      </p:sp>
      <p:sp>
        <p:nvSpPr>
          <p:cNvPr name="Freeform 4" id="4"/>
          <p:cNvSpPr/>
          <p:nvPr/>
        </p:nvSpPr>
        <p:spPr>
          <a:xfrm flipH="false" flipV="false" rot="0">
            <a:off x="9659604" y="3356168"/>
            <a:ext cx="6463311" cy="4139066"/>
          </a:xfrm>
          <a:custGeom>
            <a:avLst/>
            <a:gdLst/>
            <a:ahLst/>
            <a:cxnLst/>
            <a:rect r="r" b="b" t="t" l="l"/>
            <a:pathLst>
              <a:path h="4139066" w="6463311">
                <a:moveTo>
                  <a:pt x="0" y="0"/>
                </a:moveTo>
                <a:lnTo>
                  <a:pt x="6463311" y="0"/>
                </a:lnTo>
                <a:lnTo>
                  <a:pt x="6463311" y="4139066"/>
                </a:lnTo>
                <a:lnTo>
                  <a:pt x="0" y="4139066"/>
                </a:lnTo>
                <a:lnTo>
                  <a:pt x="0" y="0"/>
                </a:lnTo>
                <a:close/>
              </a:path>
            </a:pathLst>
          </a:custGeom>
          <a:blipFill>
            <a:blip r:embed="rId4"/>
            <a:stretch>
              <a:fillRect l="0" t="0" r="0" b="0"/>
            </a:stretch>
          </a:blipFill>
        </p:spPr>
      </p:sp>
      <p:sp>
        <p:nvSpPr>
          <p:cNvPr name="TextBox 5" id="5"/>
          <p:cNvSpPr txBox="true"/>
          <p:nvPr/>
        </p:nvSpPr>
        <p:spPr>
          <a:xfrm rot="0">
            <a:off x="7438125" y="630237"/>
            <a:ext cx="3411749" cy="701675"/>
          </a:xfrm>
          <a:prstGeom prst="rect">
            <a:avLst/>
          </a:prstGeom>
        </p:spPr>
        <p:txBody>
          <a:bodyPr anchor="t" rtlCol="false" tIns="0" lIns="0" bIns="0" rIns="0">
            <a:spAutoFit/>
          </a:bodyPr>
          <a:lstStyle/>
          <a:p>
            <a:pPr>
              <a:lnSpc>
                <a:spcPts val="5799"/>
              </a:lnSpc>
              <a:spcBef>
                <a:spcPts val="4349"/>
              </a:spcBef>
            </a:pPr>
            <a:r>
              <a:rPr lang="en-US" sz="3999">
                <a:solidFill>
                  <a:srgbClr val="232253"/>
                </a:solidFill>
                <a:latin typeface="Inter Bold"/>
              </a:rPr>
              <a:t>Implementasi</a:t>
            </a:r>
          </a:p>
        </p:txBody>
      </p:sp>
      <p:sp>
        <p:nvSpPr>
          <p:cNvPr name="TextBox 6" id="6"/>
          <p:cNvSpPr txBox="true"/>
          <p:nvPr/>
        </p:nvSpPr>
        <p:spPr>
          <a:xfrm rot="0">
            <a:off x="1833159" y="1739260"/>
            <a:ext cx="13269248" cy="1131133"/>
          </a:xfrm>
          <a:prstGeom prst="rect">
            <a:avLst/>
          </a:prstGeom>
        </p:spPr>
        <p:txBody>
          <a:bodyPr anchor="t" rtlCol="false" tIns="0" lIns="0" bIns="0" rIns="0">
            <a:spAutoFit/>
          </a:bodyPr>
          <a:lstStyle/>
          <a:p>
            <a:pPr algn="just">
              <a:lnSpc>
                <a:spcPts val="4350"/>
              </a:lnSpc>
              <a:spcBef>
                <a:spcPts val="3258"/>
              </a:spcBef>
            </a:pPr>
            <a:r>
              <a:rPr lang="en-US" sz="3000">
                <a:solidFill>
                  <a:srgbClr val="232253"/>
                </a:solidFill>
                <a:latin typeface="Inter"/>
              </a:rPr>
              <a:t>12.3 Recall (Memprediksi secara benar pada kategorit tertentu (TP))</a:t>
            </a:r>
          </a:p>
          <a:p>
            <a:pPr algn="just">
              <a:lnSpc>
                <a:spcPts val="2040"/>
              </a:lnSpc>
              <a:spcBef>
                <a:spcPts val="1527"/>
              </a:spcBef>
            </a:pPr>
            <a:r>
              <a:rPr lang="en-US" sz="3000">
                <a:solidFill>
                  <a:srgbClr val="232253"/>
                </a:solidFill>
                <a:latin typeface="Inter"/>
              </a:rPr>
              <a:t>       TP / TP + FN</a:t>
            </a:r>
          </a:p>
        </p:txBody>
      </p:sp>
    </p:spTree>
  </p:cSld>
  <p:clrMapOvr>
    <a:masterClrMapping/>
  </p:clrMapOvr>
</p:sld>
</file>

<file path=ppt/slides/slide4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21875" r="0" b="21875"/>
          <a:stretch>
            <a:fillRect/>
          </a:stretch>
        </p:blipFill>
        <p:spPr>
          <a:xfrm flipH="false" flipV="false">
            <a:off x="0" y="0"/>
            <a:ext cx="18288000" cy="10287000"/>
          </a:xfrm>
          <a:prstGeom prst="rect">
            <a:avLst/>
          </a:prstGeom>
        </p:spPr>
      </p:pic>
      <p:sp>
        <p:nvSpPr>
          <p:cNvPr name="Freeform 3" id="3"/>
          <p:cNvSpPr/>
          <p:nvPr/>
        </p:nvSpPr>
        <p:spPr>
          <a:xfrm flipH="false" flipV="false" rot="0">
            <a:off x="3360453" y="3393244"/>
            <a:ext cx="6197076" cy="4064914"/>
          </a:xfrm>
          <a:custGeom>
            <a:avLst/>
            <a:gdLst/>
            <a:ahLst/>
            <a:cxnLst/>
            <a:rect r="r" b="b" t="t" l="l"/>
            <a:pathLst>
              <a:path h="4064914" w="6197076">
                <a:moveTo>
                  <a:pt x="0" y="0"/>
                </a:moveTo>
                <a:lnTo>
                  <a:pt x="6197076" y="0"/>
                </a:lnTo>
                <a:lnTo>
                  <a:pt x="6197076" y="4064914"/>
                </a:lnTo>
                <a:lnTo>
                  <a:pt x="0" y="4064914"/>
                </a:lnTo>
                <a:lnTo>
                  <a:pt x="0" y="0"/>
                </a:lnTo>
                <a:close/>
              </a:path>
            </a:pathLst>
          </a:custGeom>
          <a:blipFill>
            <a:blip r:embed="rId3"/>
            <a:stretch>
              <a:fillRect l="0" t="0" r="0" b="0"/>
            </a:stretch>
          </a:blipFill>
        </p:spPr>
      </p:sp>
      <p:sp>
        <p:nvSpPr>
          <p:cNvPr name="Freeform 4" id="4"/>
          <p:cNvSpPr/>
          <p:nvPr/>
        </p:nvSpPr>
        <p:spPr>
          <a:xfrm flipH="false" flipV="false" rot="0">
            <a:off x="9799746" y="3517479"/>
            <a:ext cx="5938457" cy="3875469"/>
          </a:xfrm>
          <a:custGeom>
            <a:avLst/>
            <a:gdLst/>
            <a:ahLst/>
            <a:cxnLst/>
            <a:rect r="r" b="b" t="t" l="l"/>
            <a:pathLst>
              <a:path h="3875469" w="5938457">
                <a:moveTo>
                  <a:pt x="0" y="0"/>
                </a:moveTo>
                <a:lnTo>
                  <a:pt x="5938456" y="0"/>
                </a:lnTo>
                <a:lnTo>
                  <a:pt x="5938456" y="3875470"/>
                </a:lnTo>
                <a:lnTo>
                  <a:pt x="0" y="3875470"/>
                </a:lnTo>
                <a:lnTo>
                  <a:pt x="0" y="0"/>
                </a:lnTo>
                <a:close/>
              </a:path>
            </a:pathLst>
          </a:custGeom>
          <a:blipFill>
            <a:blip r:embed="rId4"/>
            <a:stretch>
              <a:fillRect l="0" t="0" r="0" b="0"/>
            </a:stretch>
          </a:blipFill>
        </p:spPr>
      </p:sp>
      <p:sp>
        <p:nvSpPr>
          <p:cNvPr name="TextBox 5" id="5"/>
          <p:cNvSpPr txBox="true"/>
          <p:nvPr/>
        </p:nvSpPr>
        <p:spPr>
          <a:xfrm rot="0">
            <a:off x="7438125" y="630237"/>
            <a:ext cx="3411749" cy="701675"/>
          </a:xfrm>
          <a:prstGeom prst="rect">
            <a:avLst/>
          </a:prstGeom>
        </p:spPr>
        <p:txBody>
          <a:bodyPr anchor="t" rtlCol="false" tIns="0" lIns="0" bIns="0" rIns="0">
            <a:spAutoFit/>
          </a:bodyPr>
          <a:lstStyle/>
          <a:p>
            <a:pPr>
              <a:lnSpc>
                <a:spcPts val="5799"/>
              </a:lnSpc>
              <a:spcBef>
                <a:spcPts val="4349"/>
              </a:spcBef>
            </a:pPr>
            <a:r>
              <a:rPr lang="en-US" sz="3999">
                <a:solidFill>
                  <a:srgbClr val="232253"/>
                </a:solidFill>
                <a:latin typeface="Inter Bold"/>
              </a:rPr>
              <a:t>Implementasi</a:t>
            </a:r>
          </a:p>
        </p:txBody>
      </p:sp>
      <p:sp>
        <p:nvSpPr>
          <p:cNvPr name="TextBox 6" id="6"/>
          <p:cNvSpPr txBox="true"/>
          <p:nvPr/>
        </p:nvSpPr>
        <p:spPr>
          <a:xfrm rot="0">
            <a:off x="1833159" y="1739260"/>
            <a:ext cx="13269248" cy="1131133"/>
          </a:xfrm>
          <a:prstGeom prst="rect">
            <a:avLst/>
          </a:prstGeom>
        </p:spPr>
        <p:txBody>
          <a:bodyPr anchor="t" rtlCol="false" tIns="0" lIns="0" bIns="0" rIns="0">
            <a:spAutoFit/>
          </a:bodyPr>
          <a:lstStyle/>
          <a:p>
            <a:pPr algn="just">
              <a:lnSpc>
                <a:spcPts val="4350"/>
              </a:lnSpc>
              <a:spcBef>
                <a:spcPts val="3258"/>
              </a:spcBef>
            </a:pPr>
            <a:r>
              <a:rPr lang="en-US" sz="3000">
                <a:solidFill>
                  <a:srgbClr val="232253"/>
                </a:solidFill>
                <a:latin typeface="Inter"/>
              </a:rPr>
              <a:t>12.3 Recall (Memprediksi secara benar pada kategorit tertentu (TP))</a:t>
            </a:r>
          </a:p>
          <a:p>
            <a:pPr algn="just">
              <a:lnSpc>
                <a:spcPts val="2040"/>
              </a:lnSpc>
              <a:spcBef>
                <a:spcPts val="1527"/>
              </a:spcBef>
            </a:pPr>
            <a:r>
              <a:rPr lang="en-US" sz="3000">
                <a:solidFill>
                  <a:srgbClr val="232253"/>
                </a:solidFill>
                <a:latin typeface="Inter"/>
              </a:rPr>
              <a:t>       TP / TP + FN</a:t>
            </a:r>
          </a:p>
        </p:txBody>
      </p:sp>
    </p:spTree>
  </p:cSld>
  <p:clrMapOvr>
    <a:masterClrMapping/>
  </p:clrMapOvr>
</p:sld>
</file>

<file path=ppt/slides/slide4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21875" r="0" b="21875"/>
          <a:stretch>
            <a:fillRect/>
          </a:stretch>
        </p:blipFill>
        <p:spPr>
          <a:xfrm flipH="false" flipV="false">
            <a:off x="0" y="0"/>
            <a:ext cx="18288000" cy="10287000"/>
          </a:xfrm>
          <a:prstGeom prst="rect">
            <a:avLst/>
          </a:prstGeom>
        </p:spPr>
      </p:pic>
      <p:sp>
        <p:nvSpPr>
          <p:cNvPr name="Freeform 3" id="3"/>
          <p:cNvSpPr/>
          <p:nvPr/>
        </p:nvSpPr>
        <p:spPr>
          <a:xfrm flipH="false" flipV="false" rot="0">
            <a:off x="3694185" y="1735511"/>
            <a:ext cx="10899631" cy="7746196"/>
          </a:xfrm>
          <a:custGeom>
            <a:avLst/>
            <a:gdLst/>
            <a:ahLst/>
            <a:cxnLst/>
            <a:rect r="r" b="b" t="t" l="l"/>
            <a:pathLst>
              <a:path h="7746196" w="10899631">
                <a:moveTo>
                  <a:pt x="0" y="0"/>
                </a:moveTo>
                <a:lnTo>
                  <a:pt x="10899630" y="0"/>
                </a:lnTo>
                <a:lnTo>
                  <a:pt x="10899630" y="7746196"/>
                </a:lnTo>
                <a:lnTo>
                  <a:pt x="0" y="7746196"/>
                </a:lnTo>
                <a:lnTo>
                  <a:pt x="0" y="0"/>
                </a:lnTo>
                <a:close/>
              </a:path>
            </a:pathLst>
          </a:custGeom>
          <a:blipFill>
            <a:blip r:embed="rId3"/>
            <a:stretch>
              <a:fillRect l="0" t="0" r="0" b="0"/>
            </a:stretch>
          </a:blipFill>
        </p:spPr>
      </p:sp>
      <p:sp>
        <p:nvSpPr>
          <p:cNvPr name="TextBox 4" id="4"/>
          <p:cNvSpPr txBox="true"/>
          <p:nvPr/>
        </p:nvSpPr>
        <p:spPr>
          <a:xfrm rot="0">
            <a:off x="7438125" y="327025"/>
            <a:ext cx="3411749" cy="701675"/>
          </a:xfrm>
          <a:prstGeom prst="rect">
            <a:avLst/>
          </a:prstGeom>
        </p:spPr>
        <p:txBody>
          <a:bodyPr anchor="t" rtlCol="false" tIns="0" lIns="0" bIns="0" rIns="0">
            <a:spAutoFit/>
          </a:bodyPr>
          <a:lstStyle/>
          <a:p>
            <a:pPr>
              <a:lnSpc>
                <a:spcPts val="5799"/>
              </a:lnSpc>
              <a:spcBef>
                <a:spcPts val="4349"/>
              </a:spcBef>
            </a:pPr>
            <a:r>
              <a:rPr lang="en-US" sz="3999">
                <a:solidFill>
                  <a:srgbClr val="232253"/>
                </a:solidFill>
                <a:latin typeface="Inter Bold"/>
              </a:rPr>
              <a:t>Implementasi</a:t>
            </a:r>
          </a:p>
        </p:txBody>
      </p:sp>
      <p:sp>
        <p:nvSpPr>
          <p:cNvPr name="TextBox 5" id="5"/>
          <p:cNvSpPr txBox="true"/>
          <p:nvPr/>
        </p:nvSpPr>
        <p:spPr>
          <a:xfrm rot="0">
            <a:off x="1854185" y="952500"/>
            <a:ext cx="13269248" cy="533400"/>
          </a:xfrm>
          <a:prstGeom prst="rect">
            <a:avLst/>
          </a:prstGeom>
        </p:spPr>
        <p:txBody>
          <a:bodyPr anchor="t" rtlCol="false" tIns="0" lIns="0" bIns="0" rIns="0">
            <a:spAutoFit/>
          </a:bodyPr>
          <a:lstStyle/>
          <a:p>
            <a:pPr algn="just">
              <a:lnSpc>
                <a:spcPts val="4350"/>
              </a:lnSpc>
              <a:spcBef>
                <a:spcPts val="3258"/>
              </a:spcBef>
            </a:pPr>
            <a:r>
              <a:rPr lang="en-US" sz="3000">
                <a:solidFill>
                  <a:srgbClr val="232253"/>
                </a:solidFill>
                <a:latin typeface="Inter"/>
              </a:rPr>
              <a:t>13. Pengujian Black Box</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21875" r="0" b="21875"/>
          <a:stretch>
            <a:fillRect/>
          </a:stretch>
        </p:blipFill>
        <p:spPr>
          <a:xfrm flipH="false" flipV="false">
            <a:off x="0" y="0"/>
            <a:ext cx="18288000" cy="10287000"/>
          </a:xfrm>
          <a:prstGeom prst="rect">
            <a:avLst/>
          </a:prstGeom>
        </p:spPr>
      </p:pic>
      <p:sp>
        <p:nvSpPr>
          <p:cNvPr name="TextBox 3" id="3"/>
          <p:cNvSpPr txBox="true"/>
          <p:nvPr/>
        </p:nvSpPr>
        <p:spPr>
          <a:xfrm rot="0">
            <a:off x="1028700" y="1242498"/>
            <a:ext cx="6041125" cy="800100"/>
          </a:xfrm>
          <a:prstGeom prst="rect">
            <a:avLst/>
          </a:prstGeom>
        </p:spPr>
        <p:txBody>
          <a:bodyPr anchor="t" rtlCol="false" tIns="0" lIns="0" bIns="0" rIns="0">
            <a:spAutoFit/>
          </a:bodyPr>
          <a:lstStyle/>
          <a:p>
            <a:pPr>
              <a:lnSpc>
                <a:spcPts val="6525"/>
              </a:lnSpc>
              <a:spcBef>
                <a:spcPts val="4893"/>
              </a:spcBef>
            </a:pPr>
            <a:r>
              <a:rPr lang="en-US" sz="4500">
                <a:solidFill>
                  <a:srgbClr val="232253"/>
                </a:solidFill>
                <a:latin typeface="Inter Bold"/>
              </a:rPr>
              <a:t>Tujuan</a:t>
            </a:r>
          </a:p>
        </p:txBody>
      </p:sp>
      <p:sp>
        <p:nvSpPr>
          <p:cNvPr name="TextBox 4" id="4"/>
          <p:cNvSpPr txBox="true"/>
          <p:nvPr/>
        </p:nvSpPr>
        <p:spPr>
          <a:xfrm rot="0">
            <a:off x="1535779" y="2583377"/>
            <a:ext cx="13337391" cy="4274820"/>
          </a:xfrm>
          <a:prstGeom prst="rect">
            <a:avLst/>
          </a:prstGeom>
        </p:spPr>
        <p:txBody>
          <a:bodyPr anchor="t" rtlCol="false" tIns="0" lIns="0" bIns="0" rIns="0">
            <a:spAutoFit/>
          </a:bodyPr>
          <a:lstStyle/>
          <a:p>
            <a:pPr algn="just" marL="582930" indent="-291465" lvl="1">
              <a:lnSpc>
                <a:spcPts val="3779"/>
              </a:lnSpc>
              <a:buFont typeface="Arial"/>
              <a:buChar char="•"/>
            </a:pPr>
            <a:r>
              <a:rPr lang="en-US" sz="2700">
                <a:solidFill>
                  <a:srgbClr val="232253"/>
                </a:solidFill>
                <a:latin typeface="Inter"/>
              </a:rPr>
              <a:t>Membantu tenaga kesehatan untuk meringankan pekerjaan pengumpulan dan penginputan data status gizi anak.</a:t>
            </a:r>
          </a:p>
          <a:p>
            <a:pPr algn="just" marL="582930" indent="-291465" lvl="1">
              <a:lnSpc>
                <a:spcPts val="3779"/>
              </a:lnSpc>
              <a:buFont typeface="Arial"/>
              <a:buChar char="•"/>
            </a:pPr>
            <a:r>
              <a:rPr lang="en-US" sz="2700">
                <a:solidFill>
                  <a:srgbClr val="232253"/>
                </a:solidFill>
                <a:latin typeface="Inter"/>
              </a:rPr>
              <a:t>1.Memberikan info dini pada masyarakat agar dapat mengetahui anaknya menderita masalah gizi.</a:t>
            </a:r>
          </a:p>
          <a:p>
            <a:pPr algn="just" marL="582930" indent="-291465" lvl="1">
              <a:lnSpc>
                <a:spcPts val="3779"/>
              </a:lnSpc>
              <a:buFont typeface="Arial"/>
              <a:buChar char="•"/>
            </a:pPr>
            <a:r>
              <a:rPr lang="en-US" sz="2700">
                <a:solidFill>
                  <a:srgbClr val="232253"/>
                </a:solidFill>
                <a:latin typeface="Inter"/>
              </a:rPr>
              <a:t>1.Menerapkan metode k-means dan k-medoids sebagai perbandingan untuk klasifikasi status gizi.</a:t>
            </a:r>
          </a:p>
          <a:p>
            <a:pPr algn="just" marL="582930" indent="-291465" lvl="1">
              <a:lnSpc>
                <a:spcPts val="3779"/>
              </a:lnSpc>
              <a:buFont typeface="Arial"/>
              <a:buChar char="•"/>
            </a:pPr>
            <a:r>
              <a:rPr lang="en-US" sz="2700">
                <a:solidFill>
                  <a:srgbClr val="232253"/>
                </a:solidFill>
                <a:latin typeface="Inter"/>
              </a:rPr>
              <a:t>1.Mengukur dan evaluasi hasil kerja dari metode k-means dan k-medoids dalam melakukan klasifikasi status gizi dan menggunakan confusion matrix diantaranya : accuracy, recall, precision, dan F1 score. </a:t>
            </a:r>
          </a:p>
        </p:txBody>
      </p:sp>
    </p:spTree>
  </p:cSld>
  <p:clrMapOvr>
    <a:masterClrMapping/>
  </p:clrMapOvr>
</p:sld>
</file>

<file path=ppt/slides/slide5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21875" r="0" b="21875"/>
          <a:stretch>
            <a:fillRect/>
          </a:stretch>
        </p:blipFill>
        <p:spPr>
          <a:xfrm flipH="false" flipV="false">
            <a:off x="0" y="0"/>
            <a:ext cx="18288000" cy="10287000"/>
          </a:xfrm>
          <a:prstGeom prst="rect">
            <a:avLst/>
          </a:prstGeom>
        </p:spPr>
      </p:pic>
      <p:sp>
        <p:nvSpPr>
          <p:cNvPr name="Freeform 3" id="3"/>
          <p:cNvSpPr/>
          <p:nvPr/>
        </p:nvSpPr>
        <p:spPr>
          <a:xfrm flipH="false" flipV="false" rot="0">
            <a:off x="6368564" y="1485900"/>
            <a:ext cx="5550872" cy="8400650"/>
          </a:xfrm>
          <a:custGeom>
            <a:avLst/>
            <a:gdLst/>
            <a:ahLst/>
            <a:cxnLst/>
            <a:rect r="r" b="b" t="t" l="l"/>
            <a:pathLst>
              <a:path h="8400650" w="5550872">
                <a:moveTo>
                  <a:pt x="0" y="0"/>
                </a:moveTo>
                <a:lnTo>
                  <a:pt x="5550872" y="0"/>
                </a:lnTo>
                <a:lnTo>
                  <a:pt x="5550872" y="8400650"/>
                </a:lnTo>
                <a:lnTo>
                  <a:pt x="0" y="8400650"/>
                </a:lnTo>
                <a:lnTo>
                  <a:pt x="0" y="0"/>
                </a:lnTo>
                <a:close/>
              </a:path>
            </a:pathLst>
          </a:custGeom>
          <a:blipFill>
            <a:blip r:embed="rId3"/>
            <a:stretch>
              <a:fillRect l="0" t="0" r="0" b="0"/>
            </a:stretch>
          </a:blipFill>
        </p:spPr>
      </p:sp>
      <p:sp>
        <p:nvSpPr>
          <p:cNvPr name="TextBox 4" id="4"/>
          <p:cNvSpPr txBox="true"/>
          <p:nvPr/>
        </p:nvSpPr>
        <p:spPr>
          <a:xfrm rot="0">
            <a:off x="7438125" y="327025"/>
            <a:ext cx="3411749" cy="701675"/>
          </a:xfrm>
          <a:prstGeom prst="rect">
            <a:avLst/>
          </a:prstGeom>
        </p:spPr>
        <p:txBody>
          <a:bodyPr anchor="t" rtlCol="false" tIns="0" lIns="0" bIns="0" rIns="0">
            <a:spAutoFit/>
          </a:bodyPr>
          <a:lstStyle/>
          <a:p>
            <a:pPr>
              <a:lnSpc>
                <a:spcPts val="5799"/>
              </a:lnSpc>
              <a:spcBef>
                <a:spcPts val="4349"/>
              </a:spcBef>
            </a:pPr>
            <a:r>
              <a:rPr lang="en-US" sz="3999">
                <a:solidFill>
                  <a:srgbClr val="232253"/>
                </a:solidFill>
                <a:latin typeface="Inter Bold"/>
              </a:rPr>
              <a:t>Implementasi</a:t>
            </a:r>
          </a:p>
        </p:txBody>
      </p:sp>
      <p:sp>
        <p:nvSpPr>
          <p:cNvPr name="TextBox 5" id="5"/>
          <p:cNvSpPr txBox="true"/>
          <p:nvPr/>
        </p:nvSpPr>
        <p:spPr>
          <a:xfrm rot="0">
            <a:off x="1854185" y="952500"/>
            <a:ext cx="13269248" cy="533400"/>
          </a:xfrm>
          <a:prstGeom prst="rect">
            <a:avLst/>
          </a:prstGeom>
        </p:spPr>
        <p:txBody>
          <a:bodyPr anchor="t" rtlCol="false" tIns="0" lIns="0" bIns="0" rIns="0">
            <a:spAutoFit/>
          </a:bodyPr>
          <a:lstStyle/>
          <a:p>
            <a:pPr algn="just">
              <a:lnSpc>
                <a:spcPts val="4350"/>
              </a:lnSpc>
              <a:spcBef>
                <a:spcPts val="3258"/>
              </a:spcBef>
            </a:pPr>
            <a:r>
              <a:rPr lang="en-US" sz="3000">
                <a:solidFill>
                  <a:srgbClr val="232253"/>
                </a:solidFill>
                <a:latin typeface="Inter"/>
              </a:rPr>
              <a:t>14. Pengujian Browser</a:t>
            </a:r>
          </a:p>
        </p:txBody>
      </p:sp>
    </p:spTree>
  </p:cSld>
  <p:clrMapOvr>
    <a:masterClrMapping/>
  </p:clrMapOvr>
</p:sld>
</file>

<file path=ppt/slides/slide5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21875" r="0" b="21875"/>
          <a:stretch>
            <a:fillRect/>
          </a:stretch>
        </p:blipFill>
        <p:spPr>
          <a:xfrm flipH="false" flipV="false">
            <a:off x="0" y="0"/>
            <a:ext cx="18288000" cy="10287000"/>
          </a:xfrm>
          <a:prstGeom prst="rect">
            <a:avLst/>
          </a:prstGeom>
        </p:spPr>
      </p:pic>
      <p:sp>
        <p:nvSpPr>
          <p:cNvPr name="Freeform 3" id="3"/>
          <p:cNvSpPr/>
          <p:nvPr/>
        </p:nvSpPr>
        <p:spPr>
          <a:xfrm flipH="false" flipV="false" rot="0">
            <a:off x="1818291" y="2308256"/>
            <a:ext cx="7629352" cy="3697301"/>
          </a:xfrm>
          <a:custGeom>
            <a:avLst/>
            <a:gdLst/>
            <a:ahLst/>
            <a:cxnLst/>
            <a:rect r="r" b="b" t="t" l="l"/>
            <a:pathLst>
              <a:path h="3697301" w="7629352">
                <a:moveTo>
                  <a:pt x="0" y="0"/>
                </a:moveTo>
                <a:lnTo>
                  <a:pt x="7629352" y="0"/>
                </a:lnTo>
                <a:lnTo>
                  <a:pt x="7629352" y="3697301"/>
                </a:lnTo>
                <a:lnTo>
                  <a:pt x="0" y="3697301"/>
                </a:lnTo>
                <a:lnTo>
                  <a:pt x="0" y="0"/>
                </a:lnTo>
                <a:close/>
              </a:path>
            </a:pathLst>
          </a:custGeom>
          <a:blipFill>
            <a:blip r:embed="rId3"/>
            <a:stretch>
              <a:fillRect l="0" t="0" r="0" b="0"/>
            </a:stretch>
          </a:blipFill>
        </p:spPr>
      </p:sp>
      <p:sp>
        <p:nvSpPr>
          <p:cNvPr name="Freeform 4" id="4"/>
          <p:cNvSpPr/>
          <p:nvPr/>
        </p:nvSpPr>
        <p:spPr>
          <a:xfrm flipH="false" flipV="false" rot="0">
            <a:off x="9684599" y="2308256"/>
            <a:ext cx="7574701" cy="5135057"/>
          </a:xfrm>
          <a:custGeom>
            <a:avLst/>
            <a:gdLst/>
            <a:ahLst/>
            <a:cxnLst/>
            <a:rect r="r" b="b" t="t" l="l"/>
            <a:pathLst>
              <a:path h="5135057" w="7574701">
                <a:moveTo>
                  <a:pt x="0" y="0"/>
                </a:moveTo>
                <a:lnTo>
                  <a:pt x="7574701" y="0"/>
                </a:lnTo>
                <a:lnTo>
                  <a:pt x="7574701" y="5135057"/>
                </a:lnTo>
                <a:lnTo>
                  <a:pt x="0" y="5135057"/>
                </a:lnTo>
                <a:lnTo>
                  <a:pt x="0" y="0"/>
                </a:lnTo>
                <a:close/>
              </a:path>
            </a:pathLst>
          </a:custGeom>
          <a:blipFill>
            <a:blip r:embed="rId4"/>
            <a:stretch>
              <a:fillRect l="0" t="0" r="0" b="0"/>
            </a:stretch>
          </a:blipFill>
        </p:spPr>
      </p:sp>
      <p:sp>
        <p:nvSpPr>
          <p:cNvPr name="TextBox 5" id="5"/>
          <p:cNvSpPr txBox="true"/>
          <p:nvPr/>
        </p:nvSpPr>
        <p:spPr>
          <a:xfrm rot="0">
            <a:off x="7438125" y="327025"/>
            <a:ext cx="3411749" cy="701675"/>
          </a:xfrm>
          <a:prstGeom prst="rect">
            <a:avLst/>
          </a:prstGeom>
        </p:spPr>
        <p:txBody>
          <a:bodyPr anchor="t" rtlCol="false" tIns="0" lIns="0" bIns="0" rIns="0">
            <a:spAutoFit/>
          </a:bodyPr>
          <a:lstStyle/>
          <a:p>
            <a:pPr>
              <a:lnSpc>
                <a:spcPts val="5799"/>
              </a:lnSpc>
              <a:spcBef>
                <a:spcPts val="4349"/>
              </a:spcBef>
            </a:pPr>
            <a:r>
              <a:rPr lang="en-US" sz="3999">
                <a:solidFill>
                  <a:srgbClr val="232253"/>
                </a:solidFill>
                <a:latin typeface="Inter Bold"/>
              </a:rPr>
              <a:t>Implementasi</a:t>
            </a:r>
          </a:p>
        </p:txBody>
      </p:sp>
      <p:sp>
        <p:nvSpPr>
          <p:cNvPr name="TextBox 6" id="6"/>
          <p:cNvSpPr txBox="true"/>
          <p:nvPr/>
        </p:nvSpPr>
        <p:spPr>
          <a:xfrm rot="0">
            <a:off x="1818291" y="1365281"/>
            <a:ext cx="13269248" cy="533400"/>
          </a:xfrm>
          <a:prstGeom prst="rect">
            <a:avLst/>
          </a:prstGeom>
        </p:spPr>
        <p:txBody>
          <a:bodyPr anchor="t" rtlCol="false" tIns="0" lIns="0" bIns="0" rIns="0">
            <a:spAutoFit/>
          </a:bodyPr>
          <a:lstStyle/>
          <a:p>
            <a:pPr algn="just">
              <a:lnSpc>
                <a:spcPts val="4350"/>
              </a:lnSpc>
              <a:spcBef>
                <a:spcPts val="3258"/>
              </a:spcBef>
            </a:pPr>
            <a:r>
              <a:rPr lang="en-US" sz="3000">
                <a:solidFill>
                  <a:srgbClr val="232253"/>
                </a:solidFill>
                <a:latin typeface="Inter"/>
              </a:rPr>
              <a:t>15. Perbandingan Akhir</a:t>
            </a:r>
          </a:p>
        </p:txBody>
      </p:sp>
    </p:spTree>
  </p:cSld>
  <p:clrMapOvr>
    <a:masterClrMapping/>
  </p:clrMapOvr>
</p:sld>
</file>

<file path=ppt/slides/slide5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21875" r="0" b="21875"/>
          <a:stretch>
            <a:fillRect/>
          </a:stretch>
        </p:blipFill>
        <p:spPr>
          <a:xfrm flipH="false" flipV="false">
            <a:off x="0" y="0"/>
            <a:ext cx="18288000" cy="10287000"/>
          </a:xfrm>
          <a:prstGeom prst="rect">
            <a:avLst/>
          </a:prstGeom>
        </p:spPr>
      </p:pic>
      <p:sp>
        <p:nvSpPr>
          <p:cNvPr name="TextBox 3" id="3"/>
          <p:cNvSpPr txBox="true"/>
          <p:nvPr/>
        </p:nvSpPr>
        <p:spPr>
          <a:xfrm rot="0">
            <a:off x="7438125" y="630237"/>
            <a:ext cx="2963074" cy="701675"/>
          </a:xfrm>
          <a:prstGeom prst="rect">
            <a:avLst/>
          </a:prstGeom>
        </p:spPr>
        <p:txBody>
          <a:bodyPr anchor="t" rtlCol="false" tIns="0" lIns="0" bIns="0" rIns="0">
            <a:spAutoFit/>
          </a:bodyPr>
          <a:lstStyle/>
          <a:p>
            <a:pPr>
              <a:lnSpc>
                <a:spcPts val="5799"/>
              </a:lnSpc>
              <a:spcBef>
                <a:spcPts val="4349"/>
              </a:spcBef>
            </a:pPr>
            <a:r>
              <a:rPr lang="en-US" sz="3999">
                <a:solidFill>
                  <a:srgbClr val="232253"/>
                </a:solidFill>
                <a:latin typeface="Inter Bold"/>
              </a:rPr>
              <a:t>Kesimpulan</a:t>
            </a:r>
          </a:p>
        </p:txBody>
      </p:sp>
      <p:sp>
        <p:nvSpPr>
          <p:cNvPr name="TextBox 4" id="4"/>
          <p:cNvSpPr txBox="true"/>
          <p:nvPr/>
        </p:nvSpPr>
        <p:spPr>
          <a:xfrm rot="0">
            <a:off x="2096595" y="1343070"/>
            <a:ext cx="14615273" cy="3915966"/>
          </a:xfrm>
          <a:prstGeom prst="rect">
            <a:avLst/>
          </a:prstGeom>
        </p:spPr>
        <p:txBody>
          <a:bodyPr anchor="t" rtlCol="false" tIns="0" lIns="0" bIns="0" rIns="0">
            <a:spAutoFit/>
          </a:bodyPr>
          <a:lstStyle/>
          <a:p>
            <a:pPr algn="just">
              <a:lnSpc>
                <a:spcPts val="4350"/>
              </a:lnSpc>
              <a:spcBef>
                <a:spcPts val="3258"/>
              </a:spcBef>
            </a:pPr>
            <a:r>
              <a:rPr lang="en-US" sz="3000">
                <a:solidFill>
                  <a:srgbClr val="232253"/>
                </a:solidFill>
                <a:latin typeface="Inter"/>
              </a:rPr>
              <a:t>Kesimpulan</a:t>
            </a:r>
          </a:p>
          <a:p>
            <a:pPr algn="just" marL="647700" indent="-323850" lvl="1">
              <a:lnSpc>
                <a:spcPts val="4350"/>
              </a:lnSpc>
              <a:spcBef>
                <a:spcPts val="1629"/>
              </a:spcBef>
              <a:buFont typeface="Arial"/>
              <a:buChar char="•"/>
            </a:pPr>
            <a:r>
              <a:rPr lang="en-US" sz="3000">
                <a:solidFill>
                  <a:srgbClr val="232253"/>
                </a:solidFill>
                <a:latin typeface="Inter"/>
              </a:rPr>
              <a:t> Pengujian metode dengan akurasi, presisi dan recall sudah cukup baik untuk melakukan klasifikasi dengan hasil pengujian rata-rata &gt; 50.</a:t>
            </a:r>
          </a:p>
          <a:p>
            <a:pPr algn="just" marL="647700" indent="-323850" lvl="1">
              <a:lnSpc>
                <a:spcPts val="4350"/>
              </a:lnSpc>
              <a:spcBef>
                <a:spcPts val="1629"/>
              </a:spcBef>
              <a:buFont typeface="Arial"/>
              <a:buChar char="•"/>
            </a:pPr>
            <a:r>
              <a:rPr lang="en-US" sz="3000">
                <a:solidFill>
                  <a:srgbClr val="232253"/>
                </a:solidFill>
                <a:latin typeface="Inter"/>
              </a:rPr>
              <a:t>Pada pengujian fungsional black box, semua fitur bisa berjalan dengan baik.</a:t>
            </a:r>
          </a:p>
          <a:p>
            <a:pPr algn="just" marL="647700" indent="-323850" lvl="1">
              <a:lnSpc>
                <a:spcPts val="4350"/>
              </a:lnSpc>
              <a:spcBef>
                <a:spcPts val="1629"/>
              </a:spcBef>
              <a:buFont typeface="Arial"/>
              <a:buChar char="•"/>
            </a:pPr>
            <a:r>
              <a:rPr lang="en-US" sz="3000">
                <a:solidFill>
                  <a:srgbClr val="232253"/>
                </a:solidFill>
                <a:latin typeface="Inter"/>
              </a:rPr>
              <a:t>Website bisa berjalan pada tiga browser yang berbeda yaitu google chrome, mozilla firefox dan opera gx.</a:t>
            </a:r>
          </a:p>
        </p:txBody>
      </p:sp>
      <p:sp>
        <p:nvSpPr>
          <p:cNvPr name="TextBox 5" id="5"/>
          <p:cNvSpPr txBox="true"/>
          <p:nvPr/>
        </p:nvSpPr>
        <p:spPr>
          <a:xfrm rot="0">
            <a:off x="2096595" y="5421568"/>
            <a:ext cx="14615273" cy="3709194"/>
          </a:xfrm>
          <a:prstGeom prst="rect">
            <a:avLst/>
          </a:prstGeom>
        </p:spPr>
        <p:txBody>
          <a:bodyPr anchor="t" rtlCol="false" tIns="0" lIns="0" bIns="0" rIns="0">
            <a:spAutoFit/>
          </a:bodyPr>
          <a:lstStyle/>
          <a:p>
            <a:pPr algn="just">
              <a:lnSpc>
                <a:spcPts val="4350"/>
              </a:lnSpc>
              <a:spcBef>
                <a:spcPts val="3258"/>
              </a:spcBef>
            </a:pPr>
            <a:r>
              <a:rPr lang="en-US" sz="3000">
                <a:solidFill>
                  <a:srgbClr val="232253"/>
                </a:solidFill>
                <a:latin typeface="Inter"/>
              </a:rPr>
              <a:t>Saran </a:t>
            </a:r>
          </a:p>
          <a:p>
            <a:pPr algn="just" marL="647700" indent="-323850" lvl="1">
              <a:lnSpc>
                <a:spcPts val="4350"/>
              </a:lnSpc>
              <a:spcBef>
                <a:spcPts val="1629"/>
              </a:spcBef>
              <a:buFont typeface="Arial"/>
              <a:buChar char="•"/>
            </a:pPr>
            <a:r>
              <a:rPr lang="en-US" sz="3000">
                <a:solidFill>
                  <a:srgbClr val="232253"/>
                </a:solidFill>
                <a:latin typeface="Inter"/>
              </a:rPr>
              <a:t> Penelitian selanjutnya menggunakan fitur atau atribut yang lebih banyak.</a:t>
            </a:r>
          </a:p>
          <a:p>
            <a:pPr algn="just" marL="647700" indent="-323850" lvl="1">
              <a:lnSpc>
                <a:spcPts val="4350"/>
              </a:lnSpc>
              <a:spcBef>
                <a:spcPts val="1629"/>
              </a:spcBef>
              <a:buFont typeface="Arial"/>
              <a:buChar char="•"/>
            </a:pPr>
            <a:r>
              <a:rPr lang="en-US" sz="3000">
                <a:solidFill>
                  <a:srgbClr val="232253"/>
                </a:solidFill>
                <a:latin typeface="Inter"/>
              </a:rPr>
              <a:t> Penelitian selanjutnya menggunakan metode atau algoritma yang memang dikhususkan untuk klasifikasi seperti decision tree, naive bayes, knn, svm,  ensemble model, serta menggunakan metode deep learning seperti cnn atau rnn.</a:t>
            </a:r>
          </a:p>
        </p:txBody>
      </p:sp>
    </p:spTree>
  </p:cSld>
  <p:clrMapOvr>
    <a:masterClrMapping/>
  </p:clrMapOvr>
</p:sld>
</file>

<file path=ppt/slides/slide5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22236" t="30927" r="22236" b="22236"/>
          <a:stretch>
            <a:fillRect/>
          </a:stretch>
        </p:blipFill>
        <p:spPr>
          <a:xfrm flipH="false" flipV="false">
            <a:off x="0" y="0"/>
            <a:ext cx="18288000" cy="10287000"/>
          </a:xfrm>
          <a:prstGeom prst="rect">
            <a:avLst/>
          </a:prstGeom>
        </p:spPr>
      </p:pic>
      <p:sp>
        <p:nvSpPr>
          <p:cNvPr name="Freeform 3" id="3"/>
          <p:cNvSpPr/>
          <p:nvPr/>
        </p:nvSpPr>
        <p:spPr>
          <a:xfrm flipH="false" flipV="false" rot="0">
            <a:off x="7796880" y="3183293"/>
            <a:ext cx="2694240" cy="2614292"/>
          </a:xfrm>
          <a:custGeom>
            <a:avLst/>
            <a:gdLst/>
            <a:ahLst/>
            <a:cxnLst/>
            <a:rect r="r" b="b" t="t" l="l"/>
            <a:pathLst>
              <a:path h="2614292" w="2694240">
                <a:moveTo>
                  <a:pt x="0" y="0"/>
                </a:moveTo>
                <a:lnTo>
                  <a:pt x="2694240" y="0"/>
                </a:lnTo>
                <a:lnTo>
                  <a:pt x="2694240" y="2614292"/>
                </a:lnTo>
                <a:lnTo>
                  <a:pt x="0" y="2614292"/>
                </a:lnTo>
                <a:lnTo>
                  <a:pt x="0" y="0"/>
                </a:lnTo>
                <a:close/>
              </a:path>
            </a:pathLst>
          </a:custGeom>
          <a:blipFill>
            <a:blip r:embed="rId3"/>
            <a:stretch>
              <a:fillRect l="0" t="0" r="0" b="0"/>
            </a:stretch>
          </a:blipFill>
        </p:spPr>
      </p:sp>
      <p:sp>
        <p:nvSpPr>
          <p:cNvPr name="TextBox 4" id="4"/>
          <p:cNvSpPr txBox="true"/>
          <p:nvPr/>
        </p:nvSpPr>
        <p:spPr>
          <a:xfrm rot="0">
            <a:off x="3613504" y="6094061"/>
            <a:ext cx="11060993" cy="879475"/>
          </a:xfrm>
          <a:prstGeom prst="rect">
            <a:avLst/>
          </a:prstGeom>
        </p:spPr>
        <p:txBody>
          <a:bodyPr anchor="t" rtlCol="false" tIns="0" lIns="0" bIns="0" rIns="0">
            <a:spAutoFit/>
          </a:bodyPr>
          <a:lstStyle/>
          <a:p>
            <a:pPr algn="ctr">
              <a:lnSpc>
                <a:spcPts val="7250"/>
              </a:lnSpc>
              <a:spcBef>
                <a:spcPts val="5437"/>
              </a:spcBef>
            </a:pPr>
            <a:r>
              <a:rPr lang="en-US" sz="5000">
                <a:solidFill>
                  <a:srgbClr val="232253"/>
                </a:solidFill>
                <a:latin typeface="Inter Bold"/>
              </a:rPr>
              <a:t>SEKIAN DAN TERIMA KASIH</a:t>
            </a:r>
          </a:p>
        </p:txBody>
      </p:sp>
      <p:sp>
        <p:nvSpPr>
          <p:cNvPr name="Freeform 5" id="5"/>
          <p:cNvSpPr/>
          <p:nvPr/>
        </p:nvSpPr>
        <p:spPr>
          <a:xfrm flipH="false" flipV="false" rot="0">
            <a:off x="15110527" y="5376511"/>
            <a:ext cx="4297547" cy="3187998"/>
          </a:xfrm>
          <a:custGeom>
            <a:avLst/>
            <a:gdLst/>
            <a:ahLst/>
            <a:cxnLst/>
            <a:rect r="r" b="b" t="t" l="l"/>
            <a:pathLst>
              <a:path h="3187998" w="4297547">
                <a:moveTo>
                  <a:pt x="0" y="0"/>
                </a:moveTo>
                <a:lnTo>
                  <a:pt x="4297546" y="0"/>
                </a:lnTo>
                <a:lnTo>
                  <a:pt x="4297546" y="3187998"/>
                </a:lnTo>
                <a:lnTo>
                  <a:pt x="0" y="318799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6821204" y="8650996"/>
            <a:ext cx="969977" cy="1422633"/>
          </a:xfrm>
          <a:custGeom>
            <a:avLst/>
            <a:gdLst/>
            <a:ahLst/>
            <a:cxnLst/>
            <a:rect r="r" b="b" t="t" l="l"/>
            <a:pathLst>
              <a:path h="1422633" w="969977">
                <a:moveTo>
                  <a:pt x="0" y="0"/>
                </a:moveTo>
                <a:lnTo>
                  <a:pt x="969977" y="0"/>
                </a:lnTo>
                <a:lnTo>
                  <a:pt x="969977" y="1422634"/>
                </a:lnTo>
                <a:lnTo>
                  <a:pt x="0" y="142263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1082053" y="2193161"/>
            <a:ext cx="5080277" cy="2761823"/>
          </a:xfrm>
          <a:custGeom>
            <a:avLst/>
            <a:gdLst/>
            <a:ahLst/>
            <a:cxnLst/>
            <a:rect r="r" b="b" t="t" l="l"/>
            <a:pathLst>
              <a:path h="2761823" w="5080277">
                <a:moveTo>
                  <a:pt x="0" y="0"/>
                </a:moveTo>
                <a:lnTo>
                  <a:pt x="5080276" y="0"/>
                </a:lnTo>
                <a:lnTo>
                  <a:pt x="5080276" y="2761824"/>
                </a:lnTo>
                <a:lnTo>
                  <a:pt x="0" y="276182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8" id="8"/>
          <p:cNvSpPr/>
          <p:nvPr/>
        </p:nvSpPr>
        <p:spPr>
          <a:xfrm flipH="false" flipV="false" rot="0">
            <a:off x="1239899" y="702562"/>
            <a:ext cx="970245" cy="1490599"/>
          </a:xfrm>
          <a:custGeom>
            <a:avLst/>
            <a:gdLst/>
            <a:ahLst/>
            <a:cxnLst/>
            <a:rect r="r" b="b" t="t" l="l"/>
            <a:pathLst>
              <a:path h="1490599" w="970245">
                <a:moveTo>
                  <a:pt x="0" y="0"/>
                </a:moveTo>
                <a:lnTo>
                  <a:pt x="970245" y="0"/>
                </a:lnTo>
                <a:lnTo>
                  <a:pt x="970245" y="1490599"/>
                </a:lnTo>
                <a:lnTo>
                  <a:pt x="0" y="1490599"/>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21875" r="0" b="21875"/>
          <a:stretch>
            <a:fillRect/>
          </a:stretch>
        </p:blipFill>
        <p:spPr>
          <a:xfrm flipH="false" flipV="false">
            <a:off x="0" y="0"/>
            <a:ext cx="18288000" cy="10287000"/>
          </a:xfrm>
          <a:prstGeom prst="rect">
            <a:avLst/>
          </a:prstGeom>
        </p:spPr>
      </p:pic>
      <p:sp>
        <p:nvSpPr>
          <p:cNvPr name="TextBox 3" id="3"/>
          <p:cNvSpPr txBox="true"/>
          <p:nvPr/>
        </p:nvSpPr>
        <p:spPr>
          <a:xfrm rot="0">
            <a:off x="1028700" y="1242498"/>
            <a:ext cx="6041125" cy="800100"/>
          </a:xfrm>
          <a:prstGeom prst="rect">
            <a:avLst/>
          </a:prstGeom>
        </p:spPr>
        <p:txBody>
          <a:bodyPr anchor="t" rtlCol="false" tIns="0" lIns="0" bIns="0" rIns="0">
            <a:spAutoFit/>
          </a:bodyPr>
          <a:lstStyle/>
          <a:p>
            <a:pPr>
              <a:lnSpc>
                <a:spcPts val="6525"/>
              </a:lnSpc>
              <a:spcBef>
                <a:spcPts val="4893"/>
              </a:spcBef>
            </a:pPr>
            <a:r>
              <a:rPr lang="en-US" sz="4500">
                <a:solidFill>
                  <a:srgbClr val="232253"/>
                </a:solidFill>
                <a:latin typeface="Inter Bold"/>
              </a:rPr>
              <a:t>Manfaat</a:t>
            </a:r>
          </a:p>
        </p:txBody>
      </p:sp>
      <p:sp>
        <p:nvSpPr>
          <p:cNvPr name="TextBox 4" id="4"/>
          <p:cNvSpPr txBox="true"/>
          <p:nvPr/>
        </p:nvSpPr>
        <p:spPr>
          <a:xfrm rot="0">
            <a:off x="1535779" y="2583377"/>
            <a:ext cx="13337391" cy="3322320"/>
          </a:xfrm>
          <a:prstGeom prst="rect">
            <a:avLst/>
          </a:prstGeom>
        </p:spPr>
        <p:txBody>
          <a:bodyPr anchor="t" rtlCol="false" tIns="0" lIns="0" bIns="0" rIns="0">
            <a:spAutoFit/>
          </a:bodyPr>
          <a:lstStyle/>
          <a:p>
            <a:pPr algn="just" marL="582930" indent="-291465" lvl="1">
              <a:lnSpc>
                <a:spcPts val="3779"/>
              </a:lnSpc>
              <a:buFont typeface="Arial"/>
              <a:buChar char="•"/>
            </a:pPr>
            <a:r>
              <a:rPr lang="en-US" sz="2700">
                <a:solidFill>
                  <a:srgbClr val="232253"/>
                </a:solidFill>
                <a:latin typeface="Inter"/>
              </a:rPr>
              <a:t>Mengetahui hasil dari evaluasi dan kinerja proses klasifikasi status gizi menggunakan metode k-means dan k-medoids.</a:t>
            </a:r>
          </a:p>
          <a:p>
            <a:pPr algn="just" marL="582930" indent="-291465" lvl="1">
              <a:lnSpc>
                <a:spcPts val="3779"/>
              </a:lnSpc>
              <a:buFont typeface="Arial"/>
              <a:buChar char="•"/>
            </a:pPr>
            <a:r>
              <a:rPr lang="en-US" sz="2700">
                <a:solidFill>
                  <a:srgbClr val="232253"/>
                </a:solidFill>
                <a:latin typeface="Inter"/>
              </a:rPr>
              <a:t>Memberikan hasil klasifikasi yang dapat membantu tenanga kesehatan dalam upaya guna mengindikasi kemungkinan terjadinya masalah gizi dimasa depan.</a:t>
            </a:r>
          </a:p>
          <a:p>
            <a:pPr algn="just" marL="582930" indent="-291465" lvl="1">
              <a:lnSpc>
                <a:spcPts val="3779"/>
              </a:lnSpc>
              <a:buFont typeface="Arial"/>
              <a:buChar char="•"/>
            </a:pPr>
            <a:r>
              <a:rPr lang="en-US" sz="2700">
                <a:solidFill>
                  <a:srgbClr val="232253"/>
                </a:solidFill>
                <a:latin typeface="Inter"/>
              </a:rPr>
              <a:t>Memberikan infroamsi tambahan dan manfaat bagi pengembangan ilmu pengetahuan ilmu pengetahuan dan teknologi dibidang kesehatan khususnya status gizi.</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21875" r="0" b="21875"/>
          <a:stretch>
            <a:fillRect/>
          </a:stretch>
        </p:blipFill>
        <p:spPr>
          <a:xfrm flipH="false" flipV="false">
            <a:off x="0" y="0"/>
            <a:ext cx="18288000" cy="10287000"/>
          </a:xfrm>
          <a:prstGeom prst="rect">
            <a:avLst/>
          </a:prstGeom>
        </p:spPr>
      </p:pic>
      <p:sp>
        <p:nvSpPr>
          <p:cNvPr name="TextBox 3" id="3"/>
          <p:cNvSpPr txBox="true"/>
          <p:nvPr/>
        </p:nvSpPr>
        <p:spPr>
          <a:xfrm rot="0">
            <a:off x="7456320" y="1772793"/>
            <a:ext cx="3375360" cy="879475"/>
          </a:xfrm>
          <a:prstGeom prst="rect">
            <a:avLst/>
          </a:prstGeom>
        </p:spPr>
        <p:txBody>
          <a:bodyPr anchor="t" rtlCol="false" tIns="0" lIns="0" bIns="0" rIns="0">
            <a:spAutoFit/>
          </a:bodyPr>
          <a:lstStyle/>
          <a:p>
            <a:pPr>
              <a:lnSpc>
                <a:spcPts val="7250"/>
              </a:lnSpc>
              <a:spcBef>
                <a:spcPts val="5437"/>
              </a:spcBef>
            </a:pPr>
            <a:r>
              <a:rPr lang="en-US" sz="5000">
                <a:solidFill>
                  <a:srgbClr val="232253"/>
                </a:solidFill>
                <a:latin typeface="Inter Bold"/>
              </a:rPr>
              <a:t>Status Gizi</a:t>
            </a:r>
          </a:p>
        </p:txBody>
      </p:sp>
      <p:sp>
        <p:nvSpPr>
          <p:cNvPr name="TextBox 4" id="4"/>
          <p:cNvSpPr txBox="true"/>
          <p:nvPr/>
        </p:nvSpPr>
        <p:spPr>
          <a:xfrm rot="0">
            <a:off x="2433182" y="3036592"/>
            <a:ext cx="13421636" cy="2752725"/>
          </a:xfrm>
          <a:prstGeom prst="rect">
            <a:avLst/>
          </a:prstGeom>
        </p:spPr>
        <p:txBody>
          <a:bodyPr anchor="t" rtlCol="false" tIns="0" lIns="0" bIns="0" rIns="0">
            <a:spAutoFit/>
          </a:bodyPr>
          <a:lstStyle/>
          <a:p>
            <a:pPr algn="just">
              <a:lnSpc>
                <a:spcPts val="3600"/>
              </a:lnSpc>
              <a:spcBef>
                <a:spcPct val="0"/>
              </a:spcBef>
            </a:pPr>
            <a:r>
              <a:rPr lang="en-US" sz="3000">
                <a:solidFill>
                  <a:srgbClr val="232253"/>
                </a:solidFill>
                <a:latin typeface="Inter"/>
              </a:rPr>
              <a:t>     Status gizi merupakan keadaan tubuh sebagai akibat dari konsumsi makanan dan penggunaan zat-zat gizi. Almaizer, 2006 dalam (Dian, dkk, 2015). </a:t>
            </a:r>
            <a:r>
              <a:rPr lang="en-US" sz="3000">
                <a:solidFill>
                  <a:srgbClr val="232253"/>
                </a:solidFill>
                <a:latin typeface="Inter"/>
              </a:rPr>
              <a:t>Status gizi adalah ukuran keberhasilan dalam pemenuhan nutrisi untuk anak yang diindikasikan oleh berat badan dan tinggi badan anak. Status gizi juga didefinisikan sebagai status kesehatan yang dihasilkan oleh keseimbangan antara kebutuhan dan masukan zat gizi (Beck, 2000).</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21875" r="0" b="21875"/>
          <a:stretch>
            <a:fillRect/>
          </a:stretch>
        </p:blipFill>
        <p:spPr>
          <a:xfrm flipH="false" flipV="false">
            <a:off x="0" y="0"/>
            <a:ext cx="18288000" cy="10287000"/>
          </a:xfrm>
          <a:prstGeom prst="rect">
            <a:avLst/>
          </a:prstGeom>
        </p:spPr>
      </p:pic>
      <p:sp>
        <p:nvSpPr>
          <p:cNvPr name="TextBox 3" id="3"/>
          <p:cNvSpPr txBox="true"/>
          <p:nvPr/>
        </p:nvSpPr>
        <p:spPr>
          <a:xfrm rot="0">
            <a:off x="4128586" y="1683338"/>
            <a:ext cx="10030827" cy="879475"/>
          </a:xfrm>
          <a:prstGeom prst="rect">
            <a:avLst/>
          </a:prstGeom>
        </p:spPr>
        <p:txBody>
          <a:bodyPr anchor="t" rtlCol="false" tIns="0" lIns="0" bIns="0" rIns="0">
            <a:spAutoFit/>
          </a:bodyPr>
          <a:lstStyle/>
          <a:p>
            <a:pPr>
              <a:lnSpc>
                <a:spcPts val="7250"/>
              </a:lnSpc>
              <a:spcBef>
                <a:spcPts val="5437"/>
              </a:spcBef>
            </a:pPr>
            <a:r>
              <a:rPr lang="en-US" sz="5000">
                <a:solidFill>
                  <a:srgbClr val="232253"/>
                </a:solidFill>
                <a:latin typeface="Inter Bold"/>
              </a:rPr>
              <a:t>Data Mining &amp; Machine Learning</a:t>
            </a:r>
          </a:p>
        </p:txBody>
      </p:sp>
      <p:sp>
        <p:nvSpPr>
          <p:cNvPr name="TextBox 4" id="4"/>
          <p:cNvSpPr txBox="true"/>
          <p:nvPr/>
        </p:nvSpPr>
        <p:spPr>
          <a:xfrm rot="0">
            <a:off x="2433182" y="2947137"/>
            <a:ext cx="13421636" cy="4581525"/>
          </a:xfrm>
          <a:prstGeom prst="rect">
            <a:avLst/>
          </a:prstGeom>
        </p:spPr>
        <p:txBody>
          <a:bodyPr anchor="t" rtlCol="false" tIns="0" lIns="0" bIns="0" rIns="0">
            <a:spAutoFit/>
          </a:bodyPr>
          <a:lstStyle/>
          <a:p>
            <a:pPr algn="just">
              <a:lnSpc>
                <a:spcPts val="3600"/>
              </a:lnSpc>
              <a:spcBef>
                <a:spcPct val="0"/>
              </a:spcBef>
            </a:pPr>
            <a:r>
              <a:rPr lang="en-US" sz="3000">
                <a:solidFill>
                  <a:srgbClr val="232253"/>
                </a:solidFill>
                <a:latin typeface="Inter"/>
              </a:rPr>
              <a:t>     Data mining merupakan proses untuk mendapatkan informasi </a:t>
            </a:r>
            <a:r>
              <a:rPr lang="en-US" sz="3000">
                <a:solidFill>
                  <a:srgbClr val="232253"/>
                </a:solidFill>
                <a:latin typeface="Inter Medium"/>
              </a:rPr>
              <a:t>yang berguna dari basis data yang besar dan perlu diekstraksi agar menjadi informasi baru dan dapat membantu dalam pengambilan keputusan (Suntoro, 2019) sedangkan Machine Learning adalah salah satu bidang di mana kecerdasan buatan yang mengembangkan algoritma yang dapat mempelajari pola dan aturan keputusan dari data (Seffens dkk., 2015). Machine learning berfokus pada pengembangan program komputer yang dapat mengakses data dan menggunakannya untuk belajar sendiri. Algortima data mining &amp; machine learning diantaranya classification, clustering, regression dan masih banyak lainnya.</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21875" r="0" b="21875"/>
          <a:stretch>
            <a:fillRect/>
          </a:stretch>
        </p:blipFill>
        <p:spPr>
          <a:xfrm flipH="false" flipV="false">
            <a:off x="0" y="0"/>
            <a:ext cx="18288000" cy="10287000"/>
          </a:xfrm>
          <a:prstGeom prst="rect">
            <a:avLst/>
          </a:prstGeom>
        </p:spPr>
      </p:pic>
      <p:sp>
        <p:nvSpPr>
          <p:cNvPr name="Freeform 3" id="3"/>
          <p:cNvSpPr/>
          <p:nvPr/>
        </p:nvSpPr>
        <p:spPr>
          <a:xfrm flipH="false" flipV="false" rot="0">
            <a:off x="7044824" y="4620589"/>
            <a:ext cx="4198351" cy="1447707"/>
          </a:xfrm>
          <a:custGeom>
            <a:avLst/>
            <a:gdLst/>
            <a:ahLst/>
            <a:cxnLst/>
            <a:rect r="r" b="b" t="t" l="l"/>
            <a:pathLst>
              <a:path h="1447707" w="4198351">
                <a:moveTo>
                  <a:pt x="0" y="0"/>
                </a:moveTo>
                <a:lnTo>
                  <a:pt x="4198352" y="0"/>
                </a:lnTo>
                <a:lnTo>
                  <a:pt x="4198352" y="1447708"/>
                </a:lnTo>
                <a:lnTo>
                  <a:pt x="0" y="1447708"/>
                </a:lnTo>
                <a:lnTo>
                  <a:pt x="0" y="0"/>
                </a:lnTo>
                <a:close/>
              </a:path>
            </a:pathLst>
          </a:custGeom>
          <a:blipFill>
            <a:blip r:embed="rId3"/>
            <a:stretch>
              <a:fillRect l="0" t="0" r="0" b="0"/>
            </a:stretch>
          </a:blipFill>
        </p:spPr>
      </p:sp>
      <p:sp>
        <p:nvSpPr>
          <p:cNvPr name="TextBox 4" id="4"/>
          <p:cNvSpPr txBox="true"/>
          <p:nvPr/>
        </p:nvSpPr>
        <p:spPr>
          <a:xfrm rot="0">
            <a:off x="6441781" y="1366528"/>
            <a:ext cx="6014963" cy="879475"/>
          </a:xfrm>
          <a:prstGeom prst="rect">
            <a:avLst/>
          </a:prstGeom>
        </p:spPr>
        <p:txBody>
          <a:bodyPr anchor="t" rtlCol="false" tIns="0" lIns="0" bIns="0" rIns="0">
            <a:spAutoFit/>
          </a:bodyPr>
          <a:lstStyle/>
          <a:p>
            <a:pPr>
              <a:lnSpc>
                <a:spcPts val="7250"/>
              </a:lnSpc>
              <a:spcBef>
                <a:spcPts val="5437"/>
              </a:spcBef>
            </a:pPr>
            <a:r>
              <a:rPr lang="en-US" sz="5000">
                <a:solidFill>
                  <a:srgbClr val="232253"/>
                </a:solidFill>
                <a:latin typeface="Inter Bold"/>
              </a:rPr>
              <a:t>Euclidean Distance</a:t>
            </a:r>
          </a:p>
        </p:txBody>
      </p:sp>
      <p:sp>
        <p:nvSpPr>
          <p:cNvPr name="TextBox 5" id="5"/>
          <p:cNvSpPr txBox="true"/>
          <p:nvPr/>
        </p:nvSpPr>
        <p:spPr>
          <a:xfrm rot="0">
            <a:off x="2433182" y="2630327"/>
            <a:ext cx="13421636" cy="2295525"/>
          </a:xfrm>
          <a:prstGeom prst="rect">
            <a:avLst/>
          </a:prstGeom>
        </p:spPr>
        <p:txBody>
          <a:bodyPr anchor="t" rtlCol="false" tIns="0" lIns="0" bIns="0" rIns="0">
            <a:spAutoFit/>
          </a:bodyPr>
          <a:lstStyle/>
          <a:p>
            <a:pPr algn="just">
              <a:lnSpc>
                <a:spcPts val="3600"/>
              </a:lnSpc>
            </a:pPr>
            <a:r>
              <a:rPr lang="en-US" sz="3000">
                <a:solidFill>
                  <a:srgbClr val="232253"/>
                </a:solidFill>
                <a:latin typeface="Inter"/>
              </a:rPr>
              <a:t>       Jarak Euclidean adalah metode perhitungan jarak yang didasarkan pada ruang berdimensi terbatas bernilai riil (Kumari dan Bhagat, 2013). Adapun persamaan untuk menghitung jarak Euclidean adalah (Prasetyo, 2014):</a:t>
            </a:r>
          </a:p>
          <a:p>
            <a:pPr algn="just">
              <a:lnSpc>
                <a:spcPts val="3600"/>
              </a:lnSpc>
              <a:spcBef>
                <a:spcPct val="0"/>
              </a:spcBef>
            </a:pPr>
          </a:p>
        </p:txBody>
      </p:sp>
      <p:sp>
        <p:nvSpPr>
          <p:cNvPr name="TextBox 6" id="6"/>
          <p:cNvSpPr txBox="true"/>
          <p:nvPr/>
        </p:nvSpPr>
        <p:spPr>
          <a:xfrm rot="0">
            <a:off x="2433182" y="6449297"/>
            <a:ext cx="13421636" cy="1838325"/>
          </a:xfrm>
          <a:prstGeom prst="rect">
            <a:avLst/>
          </a:prstGeom>
        </p:spPr>
        <p:txBody>
          <a:bodyPr anchor="t" rtlCol="false" tIns="0" lIns="0" bIns="0" rIns="0">
            <a:spAutoFit/>
          </a:bodyPr>
          <a:lstStyle/>
          <a:p>
            <a:pPr algn="just">
              <a:lnSpc>
                <a:spcPts val="3600"/>
              </a:lnSpc>
            </a:pPr>
            <a:r>
              <a:rPr lang="en-US" sz="3000">
                <a:solidFill>
                  <a:srgbClr val="232253"/>
                </a:solidFill>
                <a:latin typeface="Inter"/>
              </a:rPr>
              <a:t> dengan d(ij) adalah jarak antara objek i dan objek j, xik adalah nilai objek i pada variabel ke k, xjk adalah nilai objek j pada variabel ke k dan p adalah banyak variabel yang diamati.</a:t>
            </a:r>
          </a:p>
          <a:p>
            <a:pPr algn="just">
              <a:lnSpc>
                <a:spcPts val="3600"/>
              </a:lnSpc>
              <a:spcBef>
                <a:spcPct val="0"/>
              </a:spcBef>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DAFfmLwKGnM</dc:identifier>
  <dcterms:modified xsi:type="dcterms:W3CDTF">2011-08-01T06:04:30Z</dcterms:modified>
  <cp:revision>1</cp:revision>
  <dc:title>Sistem klasifikasi status gizi anak menggunakan metode random forest classifier (rfc)</dc:title>
</cp:coreProperties>
</file>